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72" r:id="rId3"/>
    <p:sldId id="257" r:id="rId4"/>
    <p:sldId id="258" r:id="rId5"/>
    <p:sldId id="259" r:id="rId6"/>
    <p:sldId id="260" r:id="rId7"/>
    <p:sldId id="261" r:id="rId8"/>
    <p:sldId id="263" r:id="rId9"/>
    <p:sldId id="262" r:id="rId10"/>
    <p:sldId id="264" r:id="rId11"/>
    <p:sldId id="265" r:id="rId12"/>
    <p:sldId id="266" r:id="rId13"/>
    <p:sldId id="267" r:id="rId14"/>
    <p:sldId id="268" r:id="rId15"/>
    <p:sldId id="271" r:id="rId16"/>
    <p:sldId id="269" r:id="rId17"/>
    <p:sldId id="270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0" d="100"/>
          <a:sy n="90" d="100"/>
        </p:scale>
        <p:origin x="-64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976ECF-77F4-1D46-90D2-7CFECF8D7854}" type="datetimeFigureOut">
              <a:rPr lang="en-US" smtClean="0"/>
              <a:t>11/30/15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928849-66C4-F543-BEC4-362583D87B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2608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928849-66C4-F543-BEC4-362583D87BF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4793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0738" y="4155141"/>
            <a:ext cx="7542212" cy="1013012"/>
          </a:xfrm>
        </p:spPr>
        <p:txBody>
          <a:bodyPr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0738" y="5230906"/>
            <a:ext cx="7542212" cy="1030942"/>
          </a:xfrm>
        </p:spPr>
        <p:txBody>
          <a:bodyPr/>
          <a:lstStyle>
            <a:lvl1pPr marL="0" indent="0" algn="ctr">
              <a:spcBef>
                <a:spcPct val="30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11/30/15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MoleculeTrac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4019" y="224679"/>
            <a:ext cx="5795963" cy="394337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240" y="3962399"/>
            <a:ext cx="7585710" cy="672353"/>
          </a:xfrm>
        </p:spPr>
        <p:txBody>
          <a:bodyPr anchor="b">
            <a:normAutofit/>
          </a:bodyPr>
          <a:lstStyle>
            <a:lvl1pPr algn="ctr">
              <a:defRPr sz="36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01957" y="457200"/>
            <a:ext cx="2940087" cy="2940087"/>
          </a:xfrm>
          <a:prstGeom prst="ellipse">
            <a:avLst/>
          </a:prstGeom>
          <a:solidFill>
            <a:schemeClr val="tx1">
              <a:lumMod val="75000"/>
            </a:schemeClr>
          </a:solidFill>
          <a:ln w="63500">
            <a:solidFill>
              <a:schemeClr val="tx1"/>
            </a:solidFill>
          </a:ln>
          <a:effectLst>
            <a:outerShdw blurRad="254000" dist="152400" dir="5400000" sx="90000" sy="-19000" rotWithShape="0">
              <a:prstClr val="black">
                <a:alpha val="2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FontTx/>
              <a:buNone/>
              <a:defRPr sz="24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7240" y="4639235"/>
            <a:ext cx="7585710" cy="1371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20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11/30/15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11/30/15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19365" y="416859"/>
            <a:ext cx="1940859" cy="5607424"/>
          </a:xfrm>
        </p:spPr>
        <p:txBody>
          <a:bodyPr vert="eaVert" anchor="ctr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20737" y="414015"/>
            <a:ext cx="6144839" cy="5610268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11/30/15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11/30/15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0737" y="1219013"/>
            <a:ext cx="7542213" cy="195897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2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0737" y="3224213"/>
            <a:ext cx="7542213" cy="1500187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FontTx/>
              <a:buNone/>
              <a:defRPr sz="2400" b="1" kern="1200">
                <a:solidFill>
                  <a:schemeClr val="tx1">
                    <a:tint val="75000"/>
                  </a:schemeClr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11/30/15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2" y="107577"/>
            <a:ext cx="7581901" cy="16539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1892301"/>
            <a:ext cx="3657600" cy="39751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173288" indent="-344488">
              <a:defRPr sz="1800"/>
            </a:lvl6pPr>
            <a:lvl7pPr marL="2173288" indent="-344488">
              <a:defRPr sz="1800"/>
            </a:lvl7pPr>
            <a:lvl8pPr marL="2173288" indent="-344488">
              <a:defRPr sz="1800"/>
            </a:lvl8pPr>
            <a:lvl9pPr marL="2173288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3763" y="1892301"/>
            <a:ext cx="3657600" cy="39751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173288" indent="-344488">
              <a:defRPr sz="1800"/>
            </a:lvl6pPr>
            <a:lvl7pPr marL="2173288" indent="-344488">
              <a:defRPr sz="1800"/>
            </a:lvl7pPr>
            <a:lvl8pPr marL="2173288" indent="-344488">
              <a:defRPr sz="1800"/>
            </a:lvl8pPr>
            <a:lvl9pPr marL="2173288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11/30/15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2" y="107577"/>
            <a:ext cx="7581901" cy="165398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2" y="1761565"/>
            <a:ext cx="3657600" cy="515469"/>
          </a:xfrm>
        </p:spPr>
        <p:txBody>
          <a:bodyPr anchor="b">
            <a:normAutofit/>
          </a:bodyPr>
          <a:lstStyle>
            <a:lvl1pPr marL="0" indent="0" algn="ctr">
              <a:spcBef>
                <a:spcPct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9462" y="2393575"/>
            <a:ext cx="3657600" cy="347382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173288" indent="-344488">
              <a:defRPr sz="1600"/>
            </a:lvl6pPr>
            <a:lvl7pPr marL="2173288" indent="-344488">
              <a:defRPr sz="1600"/>
            </a:lvl7pPr>
            <a:lvl8pPr marL="2173288" indent="-344488">
              <a:defRPr sz="1600"/>
            </a:lvl8pPr>
            <a:lvl9pPr marL="2173288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3763" y="1761565"/>
            <a:ext cx="3657600" cy="515469"/>
          </a:xfrm>
        </p:spPr>
        <p:txBody>
          <a:bodyPr anchor="b">
            <a:normAutofit/>
          </a:bodyPr>
          <a:lstStyle>
            <a:lvl1pPr marL="0" indent="0" algn="ctr">
              <a:spcBef>
                <a:spcPct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3763" y="2393575"/>
            <a:ext cx="3657600" cy="347382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173288" indent="-344488">
              <a:defRPr sz="1600"/>
            </a:lvl6pPr>
            <a:lvl7pPr marL="2173288" indent="-344488">
              <a:defRPr sz="1600"/>
            </a:lvl7pPr>
            <a:lvl8pPr marL="2173288" indent="-344488">
              <a:defRPr sz="1600"/>
            </a:lvl8pPr>
            <a:lvl9pPr marL="2173288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11/30/15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11/30/15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11/30/15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929" y="457201"/>
            <a:ext cx="3566160" cy="1371600"/>
          </a:xfrm>
        </p:spPr>
        <p:txBody>
          <a:bodyPr anchor="b">
            <a:normAutofit/>
          </a:bodyPr>
          <a:lstStyle>
            <a:lvl1pPr algn="ctr"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2393" y="457201"/>
            <a:ext cx="3566160" cy="5410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 marL="2173288" indent="-344488"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2173288" indent="-344488"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2173288" indent="-344488"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2173288" indent="-344488">
              <a:defRPr sz="1800" b="1" kern="1200" dirty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929" y="1828801"/>
            <a:ext cx="3566160" cy="3657600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11/30/15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240" y="457200"/>
            <a:ext cx="3566160" cy="1371600"/>
          </a:xfrm>
        </p:spPr>
        <p:txBody>
          <a:bodyPr anchor="b">
            <a:normAutofit/>
          </a:bodyPr>
          <a:lstStyle>
            <a:lvl1pPr algn="ctr">
              <a:defRPr sz="36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66765" y="1676400"/>
            <a:ext cx="2975610" cy="2975610"/>
          </a:xfrm>
          <a:prstGeom prst="ellipse">
            <a:avLst/>
          </a:prstGeom>
          <a:solidFill>
            <a:schemeClr val="tx1">
              <a:lumMod val="75000"/>
            </a:schemeClr>
          </a:solidFill>
          <a:ln w="63500">
            <a:solidFill>
              <a:schemeClr val="tx1"/>
            </a:solidFill>
          </a:ln>
          <a:effectLst>
            <a:outerShdw blurRad="254000" dist="152400" dir="5400000" sx="90000" sy="-19000" rotWithShape="0">
              <a:prstClr val="black">
                <a:alpha val="2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7240" y="1828800"/>
            <a:ext cx="3566160" cy="3657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600"/>
              </a:spcBef>
              <a:buNone/>
              <a:defRPr sz="20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11/30/15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2.png"/><Relationship Id="rId1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idOverlay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chemeClr val="bg2">
              <a:lumMod val="60000"/>
              <a:lumOff val="40000"/>
              <a:alpha val="10000"/>
            </a:schemeClr>
          </a:solidFill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2" y="107577"/>
            <a:ext cx="7581901" cy="16539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2" y="1882588"/>
            <a:ext cx="7581901" cy="39534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51812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</a:defRPr>
            </a:lvl1pPr>
          </a:lstStyle>
          <a:p>
            <a:fld id="{70BA1CFD-BFF0-48BC-9BA5-4974D7A6AB15}" type="datetimeFigureOut">
              <a:rPr lang="en-US" smtClean="0"/>
              <a:t>11/30/15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0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91000" y="635635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</a:defRPr>
            </a:lvl1pPr>
          </a:lstStyle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56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403225" indent="-403225" algn="l" defTabSz="914400" rtl="0" eaLnBrk="1" latinLnBrk="0" hangingPunct="1">
        <a:spcBef>
          <a:spcPts val="2000"/>
        </a:spcBef>
        <a:buFontTx/>
        <a:buBlip>
          <a:blip r:embed="rId15"/>
        </a:buBlip>
        <a:defRPr sz="24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1pPr>
      <a:lvl2pPr marL="806450" indent="-403225" algn="l" defTabSz="914400" rtl="0" eaLnBrk="1" latinLnBrk="0" hangingPunct="1">
        <a:spcBef>
          <a:spcPts val="600"/>
        </a:spcBef>
        <a:buFontTx/>
        <a:buBlip>
          <a:blip r:embed="rId15"/>
        </a:buBlip>
        <a:defRPr sz="22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2pPr>
      <a:lvl3pPr marL="1143000" indent="-336550" algn="l" defTabSz="914400" rtl="0" eaLnBrk="1" latinLnBrk="0" hangingPunct="1">
        <a:spcBef>
          <a:spcPts val="600"/>
        </a:spcBef>
        <a:buFontTx/>
        <a:buBlip>
          <a:blip r:embed="rId15"/>
        </a:buBlip>
        <a:defRPr sz="20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3pPr>
      <a:lvl4pPr marL="1492250" indent="-349250" algn="l" defTabSz="914400" rtl="0" eaLnBrk="1" latinLnBrk="0" hangingPunct="1">
        <a:spcBef>
          <a:spcPts val="600"/>
        </a:spcBef>
        <a:buFontTx/>
        <a:buBlip>
          <a:blip r:embed="rId15"/>
        </a:buBlip>
        <a:defRPr sz="18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4pPr>
      <a:lvl5pPr marL="1828800" indent="-336550" algn="l" defTabSz="914400" rtl="0" eaLnBrk="1" latinLnBrk="0" hangingPunct="1">
        <a:spcBef>
          <a:spcPts val="600"/>
        </a:spcBef>
        <a:buFontTx/>
        <a:buBlip>
          <a:blip r:embed="rId15"/>
        </a:buBlip>
        <a:defRPr sz="18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5pPr>
      <a:lvl6pPr marL="2173288" indent="-344488" algn="l" defTabSz="914400" rtl="0" eaLnBrk="1" latinLnBrk="0" hangingPunct="1">
        <a:spcBef>
          <a:spcPct val="20000"/>
        </a:spcBef>
        <a:buFontTx/>
        <a:buBlip>
          <a:blip r:embed="rId15"/>
        </a:buBlip>
        <a:defRPr lang="en-US" sz="1800" b="1" kern="1200" dirty="0" smtClean="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6pPr>
      <a:lvl7pPr marL="2516188" indent="-344488" algn="l" defTabSz="914400" rtl="0" eaLnBrk="1" latinLnBrk="0" hangingPunct="1">
        <a:spcBef>
          <a:spcPct val="20000"/>
        </a:spcBef>
        <a:buFontTx/>
        <a:buBlip>
          <a:blip r:embed="rId15"/>
        </a:buBlip>
        <a:defRPr lang="en-US" sz="1800" b="1" kern="1200" dirty="0" smtClean="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7pPr>
      <a:lvl8pPr marL="2860675" indent="-344488" algn="l" defTabSz="914400" rtl="0" eaLnBrk="1" latinLnBrk="0" hangingPunct="1">
        <a:spcBef>
          <a:spcPct val="20000"/>
        </a:spcBef>
        <a:buFontTx/>
        <a:buBlip>
          <a:blip r:embed="rId15"/>
        </a:buBlip>
        <a:defRPr lang="en-US" sz="1800" b="1" kern="1200" dirty="0" smtClean="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8pPr>
      <a:lvl9pPr marL="3205163" indent="-344488" algn="l" defTabSz="914400" rtl="0" eaLnBrk="1" latinLnBrk="0" hangingPunct="1">
        <a:spcBef>
          <a:spcPct val="20000"/>
        </a:spcBef>
        <a:buFontTx/>
        <a:buBlip>
          <a:blip r:embed="rId15"/>
        </a:buBlip>
        <a:defRPr lang="en-US" sz="1800" b="1" kern="1200" dirty="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Musculoskeletal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2015-2015</a:t>
            </a:r>
          </a:p>
          <a:p>
            <a:r>
              <a:rPr lang="en-US" dirty="0" smtClean="0"/>
              <a:t>Crestdale Middle School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62549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 Components of Fitness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2" y="2597453"/>
            <a:ext cx="7581901" cy="3455025"/>
          </a:xfrm>
        </p:spPr>
        <p:txBody>
          <a:bodyPr>
            <a:normAutofit/>
          </a:bodyPr>
          <a:lstStyle/>
          <a:p>
            <a:r>
              <a:rPr lang="en-US" dirty="0" smtClean="0"/>
              <a:t>Cardio = dealing with the heart</a:t>
            </a:r>
          </a:p>
          <a:p>
            <a:r>
              <a:rPr lang="en-US" dirty="0" smtClean="0"/>
              <a:t>Vascular = dealing with blood/venous system</a:t>
            </a:r>
          </a:p>
          <a:p>
            <a:r>
              <a:rPr lang="en-US" dirty="0" smtClean="0"/>
              <a:t>Your body’s ability to keep up with exercises like running, jogging, swimming, cycling etc…</a:t>
            </a:r>
          </a:p>
          <a:p>
            <a:r>
              <a:rPr lang="en-US" dirty="0" smtClean="0"/>
              <a:t>Heart and lungs fuel the body with oxygen needed by muscles, ensuring that they have oxygen needed for the work they are doing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779462" y="1747134"/>
            <a:ext cx="7581901" cy="6818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03225" indent="-403225" algn="l" defTabSz="914400" rtl="0" eaLnBrk="1" latinLnBrk="0" hangingPunct="1">
              <a:spcBef>
                <a:spcPts val="2000"/>
              </a:spcBef>
              <a:buFontTx/>
              <a:buBlip>
                <a:blip r:embed="rId3"/>
              </a:buBlip>
              <a:defRPr sz="24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806450" indent="-403225" algn="l" defTabSz="914400" rtl="0" eaLnBrk="1" latinLnBrk="0" hangingPunct="1">
              <a:spcBef>
                <a:spcPts val="600"/>
              </a:spcBef>
              <a:buFontTx/>
              <a:buBlip>
                <a:blip r:embed="rId3"/>
              </a:buBlip>
              <a:defRPr sz="22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336550" algn="l" defTabSz="914400" rtl="0" eaLnBrk="1" latinLnBrk="0" hangingPunct="1">
              <a:spcBef>
                <a:spcPts val="600"/>
              </a:spcBef>
              <a:buFontTx/>
              <a:buBlip>
                <a:blip r:embed="rId3"/>
              </a:buBlip>
              <a:defRPr sz="20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492250" indent="-349250" algn="l" defTabSz="914400" rtl="0" eaLnBrk="1" latinLnBrk="0" hangingPunct="1">
              <a:spcBef>
                <a:spcPts val="600"/>
              </a:spcBef>
              <a:buFontTx/>
              <a:buBlip>
                <a:blip r:embed="rId3"/>
              </a:buBlip>
              <a:defRPr sz="18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-336550" algn="l" defTabSz="914400" rtl="0" eaLnBrk="1" latinLnBrk="0" hangingPunct="1">
              <a:spcBef>
                <a:spcPts val="600"/>
              </a:spcBef>
              <a:buFontTx/>
              <a:buBlip>
                <a:blip r:embed="rId3"/>
              </a:buBlip>
              <a:defRPr sz="18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173288" indent="-344488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2516188" indent="-344488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2860675" indent="-344488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3205163" indent="-344488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lang="en-US" sz="1800" b="1" kern="1200" dirty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dirty="0" smtClean="0">
                <a:solidFill>
                  <a:srgbClr val="FF0000"/>
                </a:solidFill>
              </a:rPr>
              <a:t>CARDIOVASCULAR ENDURANCE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3281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 Components of Fitness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2" y="2583024"/>
            <a:ext cx="7706112" cy="3939472"/>
          </a:xfrm>
        </p:spPr>
        <p:txBody>
          <a:bodyPr>
            <a:normAutofit/>
          </a:bodyPr>
          <a:lstStyle/>
          <a:p>
            <a:r>
              <a:rPr lang="en-US" dirty="0" smtClean="0"/>
              <a:t>Muscular = muscle</a:t>
            </a:r>
          </a:p>
          <a:p>
            <a:r>
              <a:rPr lang="en-US" dirty="0" smtClean="0"/>
              <a:t>Strength = strong or how much</a:t>
            </a:r>
          </a:p>
          <a:p>
            <a:r>
              <a:rPr lang="en-US" dirty="0" smtClean="0"/>
              <a:t>The POWER that helps you lift/carry heavy objects</a:t>
            </a:r>
          </a:p>
          <a:p>
            <a:r>
              <a:rPr lang="en-US" dirty="0" smtClean="0"/>
              <a:t>Your body wouldn't</a:t>
            </a:r>
            <a:r>
              <a:rPr lang="fr-FR" dirty="0" smtClean="0"/>
              <a:t>’</a:t>
            </a:r>
            <a:r>
              <a:rPr lang="en-US" dirty="0" smtClean="0"/>
              <a:t>t be able to walk without strength</a:t>
            </a:r>
          </a:p>
          <a:p>
            <a:r>
              <a:rPr lang="en-US" dirty="0" smtClean="0"/>
              <a:t>To get stronger you should lift high weight, low number of times (High weight at low repetitions)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779462" y="1912897"/>
            <a:ext cx="7581901" cy="6701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03225" indent="-403225" algn="l" defTabSz="914400" rtl="0" eaLnBrk="1" latinLnBrk="0" hangingPunct="1">
              <a:spcBef>
                <a:spcPts val="2000"/>
              </a:spcBef>
              <a:buFontTx/>
              <a:buBlip>
                <a:blip r:embed="rId2"/>
              </a:buBlip>
              <a:defRPr sz="24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806450" indent="-403225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22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336550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20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492250" indent="-349250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18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-336550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18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173288" indent="-344488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2516188" indent="-344488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2860675" indent="-344488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3205163" indent="-344488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b="1" kern="1200" dirty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dirty="0" smtClean="0">
                <a:solidFill>
                  <a:srgbClr val="FF0000"/>
                </a:solidFill>
              </a:rPr>
              <a:t>MUSCULAR</a:t>
            </a:r>
            <a:r>
              <a:rPr lang="en-US" sz="3200" dirty="0" smtClean="0">
                <a:solidFill>
                  <a:srgbClr val="FF0000"/>
                </a:solidFill>
              </a:rPr>
              <a:t> STRENGTH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33028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 Components of Fitness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1862" y="2575242"/>
            <a:ext cx="7581901" cy="3953436"/>
          </a:xfrm>
        </p:spPr>
        <p:txBody>
          <a:bodyPr>
            <a:normAutofit/>
          </a:bodyPr>
          <a:lstStyle/>
          <a:p>
            <a:r>
              <a:rPr lang="en-US" dirty="0" smtClean="0"/>
              <a:t>Muscular = muscle</a:t>
            </a:r>
          </a:p>
          <a:p>
            <a:r>
              <a:rPr lang="en-US" dirty="0" smtClean="0"/>
              <a:t>Endurance = length of time</a:t>
            </a:r>
          </a:p>
          <a:p>
            <a:r>
              <a:rPr lang="en-US" dirty="0" smtClean="0"/>
              <a:t>The ability of your muscles to perform an activity over a period of time…think carrying your book bag</a:t>
            </a:r>
          </a:p>
          <a:p>
            <a:r>
              <a:rPr lang="en-US" dirty="0" smtClean="0"/>
              <a:t>To increase your muscular endurance you should lift lower than your maximum weight a high number of times (low weight at high repetition)</a:t>
            </a:r>
          </a:p>
          <a:p>
            <a:pPr lvl="1"/>
            <a:r>
              <a:rPr lang="en-US" dirty="0" smtClean="0"/>
              <a:t>20-25 defines high repetition 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931862" y="1790424"/>
            <a:ext cx="7581901" cy="8223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03225" indent="-403225" algn="l" defTabSz="914400" rtl="0" eaLnBrk="1" latinLnBrk="0" hangingPunct="1">
              <a:spcBef>
                <a:spcPts val="2000"/>
              </a:spcBef>
              <a:buFontTx/>
              <a:buBlip>
                <a:blip r:embed="rId2"/>
              </a:buBlip>
              <a:defRPr sz="24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806450" indent="-403225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22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336550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20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492250" indent="-349250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18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-336550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18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173288" indent="-344488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2516188" indent="-344488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2860675" indent="-344488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3205163" indent="-344488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b="1" kern="1200" dirty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dirty="0" smtClean="0">
                <a:solidFill>
                  <a:srgbClr val="FF0000"/>
                </a:solidFill>
              </a:rPr>
              <a:t>MUSCULAR ENDURANCE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23966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 Components of Fitness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2" y="2546381"/>
            <a:ext cx="7581901" cy="3953436"/>
          </a:xfrm>
        </p:spPr>
        <p:txBody>
          <a:bodyPr>
            <a:normAutofit/>
          </a:bodyPr>
          <a:lstStyle/>
          <a:p>
            <a:r>
              <a:rPr lang="en-US" dirty="0" smtClean="0"/>
              <a:t>Your  body’s ability to stretch and move</a:t>
            </a:r>
          </a:p>
          <a:p>
            <a:r>
              <a:rPr lang="en-US" dirty="0" smtClean="0"/>
              <a:t>Most important part of the components</a:t>
            </a:r>
          </a:p>
          <a:p>
            <a:pPr lvl="1"/>
            <a:r>
              <a:rPr lang="en-US" dirty="0" smtClean="0"/>
              <a:t>Most overlooked component of physical fitness</a:t>
            </a:r>
          </a:p>
          <a:p>
            <a:r>
              <a:rPr lang="en-US" dirty="0" smtClean="0"/>
              <a:t>Easiest component to improve</a:t>
            </a:r>
          </a:p>
          <a:p>
            <a:pPr lvl="1"/>
            <a:r>
              <a:rPr lang="en-US" dirty="0" smtClean="0"/>
              <a:t>But takes discipline</a:t>
            </a:r>
          </a:p>
          <a:p>
            <a:r>
              <a:rPr lang="en-US" dirty="0" smtClean="0"/>
              <a:t>Lack of flexibility causes back pain, which causes all other body pain</a:t>
            </a:r>
          </a:p>
          <a:p>
            <a:pPr lvl="1"/>
            <a:r>
              <a:rPr lang="en-US" dirty="0" smtClean="0"/>
              <a:t> Especially in teenagers </a:t>
            </a:r>
          </a:p>
          <a:p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931862" y="1761565"/>
            <a:ext cx="7581901" cy="7848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03225" indent="-403225" algn="l" defTabSz="914400" rtl="0" eaLnBrk="1" latinLnBrk="0" hangingPunct="1">
              <a:spcBef>
                <a:spcPts val="2000"/>
              </a:spcBef>
              <a:buFontTx/>
              <a:buBlip>
                <a:blip r:embed="rId2"/>
              </a:buBlip>
              <a:defRPr sz="24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806450" indent="-403225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22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336550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20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492250" indent="-349250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18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-336550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18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173288" indent="-344488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2516188" indent="-344488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2860675" indent="-344488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3205163" indent="-344488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b="1" kern="1200" dirty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dirty="0" smtClean="0">
                <a:solidFill>
                  <a:srgbClr val="FF0000"/>
                </a:solidFill>
              </a:rPr>
              <a:t>FLEXIBILTY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111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 Components of Fitness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2" y="2561880"/>
            <a:ext cx="7581901" cy="396679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Refers to the amount of fat on your body</a:t>
            </a:r>
          </a:p>
          <a:p>
            <a:r>
              <a:rPr lang="en-US" dirty="0" smtClean="0"/>
              <a:t>Lean Mass is mass that does not contain fat</a:t>
            </a:r>
          </a:p>
          <a:p>
            <a:r>
              <a:rPr lang="en-US" dirty="0" smtClean="0"/>
              <a:t>This is on a scale depending on your gender</a:t>
            </a:r>
          </a:p>
          <a:p>
            <a:r>
              <a:rPr lang="en-US" dirty="0" smtClean="0"/>
              <a:t>The average man tends to have 18-24% of body fat</a:t>
            </a:r>
          </a:p>
          <a:p>
            <a:r>
              <a:rPr lang="en-US" dirty="0" smtClean="0"/>
              <a:t>The average woman tends to have 25-31% body fat</a:t>
            </a:r>
          </a:p>
          <a:p>
            <a:r>
              <a:rPr lang="en-US" dirty="0" smtClean="0"/>
              <a:t>Various ways of testing</a:t>
            </a:r>
          </a:p>
          <a:p>
            <a:pPr lvl="1"/>
            <a:r>
              <a:rPr lang="en-US" dirty="0" smtClean="0"/>
              <a:t>Some are more reliable than others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779462" y="1710808"/>
            <a:ext cx="7581901" cy="851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03225" indent="-403225" algn="l" defTabSz="914400" rtl="0" eaLnBrk="1" latinLnBrk="0" hangingPunct="1">
              <a:spcBef>
                <a:spcPts val="2000"/>
              </a:spcBef>
              <a:buFontTx/>
              <a:buBlip>
                <a:blip r:embed="rId2"/>
              </a:buBlip>
              <a:defRPr sz="24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806450" indent="-403225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22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336550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20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492250" indent="-349250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18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-336550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18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173288" indent="-344488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2516188" indent="-344488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2860675" indent="-344488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3205163" indent="-344488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b="1" kern="1200" dirty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dirty="0" smtClean="0">
                <a:solidFill>
                  <a:srgbClr val="FF0000"/>
                </a:solidFill>
              </a:rPr>
              <a:t>BODY FAT COMPOSITION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36643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 Components of Fitness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do we test each of these in PE class?</a:t>
            </a:r>
          </a:p>
          <a:p>
            <a:pPr lvl="1"/>
            <a:r>
              <a:rPr lang="en-US" dirty="0" smtClean="0"/>
              <a:t>Cardiovascular Endurance</a:t>
            </a:r>
          </a:p>
          <a:p>
            <a:pPr lvl="1"/>
            <a:r>
              <a:rPr lang="en-US" dirty="0" smtClean="0"/>
              <a:t>Muscular Strength</a:t>
            </a:r>
          </a:p>
          <a:p>
            <a:pPr lvl="1"/>
            <a:r>
              <a:rPr lang="en-US" dirty="0" smtClean="0"/>
              <a:t>Muscular Endurance</a:t>
            </a:r>
          </a:p>
          <a:p>
            <a:pPr lvl="1"/>
            <a:r>
              <a:rPr lang="en-US" dirty="0" smtClean="0"/>
              <a:t>Body Fat Composition</a:t>
            </a:r>
          </a:p>
          <a:p>
            <a:pPr lvl="1"/>
            <a:r>
              <a:rPr lang="en-US" dirty="0" smtClean="0"/>
              <a:t>Flexibility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408736">
            <a:off x="5150556" y="3029655"/>
            <a:ext cx="3289300" cy="246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2472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Antagonist Muscles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2" y="1882587"/>
            <a:ext cx="7581901" cy="4596617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Muscles that act as opposites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They occur in pairs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If one muscle is contacting then the other MUST be relaxing</a:t>
            </a:r>
          </a:p>
        </p:txBody>
      </p:sp>
    </p:spTree>
    <p:extLst>
      <p:ext uri="{BB962C8B-B14F-4D97-AF65-F5344CB8AC3E}">
        <p14:creationId xmlns:p14="http://schemas.microsoft.com/office/powerpoint/2010/main" val="35740334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Antagonist Muscles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>
                <a:solidFill>
                  <a:srgbClr val="FF0000"/>
                </a:solidFill>
              </a:rPr>
              <a:t>Examples include:</a:t>
            </a:r>
          </a:p>
          <a:p>
            <a:pPr lvl="1"/>
            <a:r>
              <a:rPr lang="en-US" sz="2400" dirty="0" smtClean="0">
                <a:solidFill>
                  <a:srgbClr val="FF0000"/>
                </a:solidFill>
              </a:rPr>
              <a:t>Biceps and Triceps</a:t>
            </a:r>
          </a:p>
          <a:p>
            <a:pPr lvl="1"/>
            <a:r>
              <a:rPr lang="en-US" sz="2400" dirty="0" smtClean="0">
                <a:solidFill>
                  <a:srgbClr val="FF0000"/>
                </a:solidFill>
              </a:rPr>
              <a:t>Abdominals and Back musculature</a:t>
            </a:r>
          </a:p>
          <a:p>
            <a:pPr lvl="1"/>
            <a:r>
              <a:rPr lang="en-US" sz="2400" dirty="0" smtClean="0">
                <a:solidFill>
                  <a:srgbClr val="FF0000"/>
                </a:solidFill>
              </a:rPr>
              <a:t>Quadriceps and Hamstrings</a:t>
            </a:r>
          </a:p>
          <a:p>
            <a:pPr lvl="1"/>
            <a:r>
              <a:rPr lang="en-US" dirty="0" smtClean="0"/>
              <a:t>Others?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4222" y="3810453"/>
            <a:ext cx="4095044" cy="2919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5035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Musculoskeletal???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err="1" smtClean="0"/>
              <a:t>Musculo</a:t>
            </a:r>
            <a:r>
              <a:rPr lang="en-US" dirty="0" smtClean="0"/>
              <a:t> refers to muscular system or the muscles</a:t>
            </a:r>
          </a:p>
          <a:p>
            <a:r>
              <a:rPr lang="en-US" u="sng" dirty="0" smtClean="0"/>
              <a:t>Skeletal</a:t>
            </a:r>
            <a:r>
              <a:rPr lang="en-US" dirty="0" smtClean="0"/>
              <a:t> refers to the skeletal system or the bones</a:t>
            </a:r>
          </a:p>
          <a:p>
            <a:r>
              <a:rPr lang="en-US" dirty="0" smtClean="0"/>
              <a:t>Musculoskeletal refers to the way the muscular system and the  skeletal system work together to create movement in the human body!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34761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“calf”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874286"/>
            <a:ext cx="4791174" cy="4489475"/>
          </a:xfrm>
        </p:spPr>
        <p:txBody>
          <a:bodyPr>
            <a:normAutofit fontScale="92500"/>
          </a:bodyPr>
          <a:lstStyle/>
          <a:p>
            <a:r>
              <a:rPr lang="en-US" sz="2600" dirty="0" smtClean="0">
                <a:solidFill>
                  <a:srgbClr val="FF0000"/>
                </a:solidFill>
              </a:rPr>
              <a:t>Made up of 2 muscles</a:t>
            </a:r>
          </a:p>
          <a:p>
            <a:pPr lvl="1"/>
            <a:r>
              <a:rPr lang="en-US" dirty="0" smtClean="0"/>
              <a:t>Gastrocnemius</a:t>
            </a:r>
          </a:p>
          <a:p>
            <a:pPr lvl="2"/>
            <a:r>
              <a:rPr lang="en-US" dirty="0" smtClean="0"/>
              <a:t>Large muscle we commonly think of as the “calf” muscle</a:t>
            </a:r>
          </a:p>
          <a:p>
            <a:pPr lvl="1"/>
            <a:r>
              <a:rPr lang="en-US" dirty="0" smtClean="0"/>
              <a:t>Soleus</a:t>
            </a:r>
          </a:p>
          <a:p>
            <a:pPr lvl="2"/>
            <a:r>
              <a:rPr lang="en-US" dirty="0" smtClean="0"/>
              <a:t>Very thin muscle that lies under the “</a:t>
            </a:r>
            <a:r>
              <a:rPr lang="en-US" dirty="0" err="1" smtClean="0"/>
              <a:t>gastroc</a:t>
            </a:r>
            <a:r>
              <a:rPr lang="en-US" dirty="0" smtClean="0"/>
              <a:t>”</a:t>
            </a:r>
          </a:p>
          <a:p>
            <a:r>
              <a:rPr lang="en-US" dirty="0" smtClean="0"/>
              <a:t>Provides the ability to walk </a:t>
            </a:r>
          </a:p>
          <a:p>
            <a:r>
              <a:rPr lang="en-US" dirty="0" smtClean="0"/>
              <a:t>Contract when you go up on your toes</a:t>
            </a:r>
          </a:p>
          <a:p>
            <a:pPr lvl="1"/>
            <a:r>
              <a:rPr lang="en-US" dirty="0" smtClean="0"/>
              <a:t>This motion is called </a:t>
            </a:r>
            <a:r>
              <a:rPr lang="en-US" dirty="0" err="1" smtClean="0"/>
              <a:t>plantarflexion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7619" y="1761565"/>
            <a:ext cx="4007798" cy="4809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2477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Ligaments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350" y="1874806"/>
            <a:ext cx="3694226" cy="4561107"/>
          </a:xfrm>
        </p:spPr>
        <p:txBody>
          <a:bodyPr/>
          <a:lstStyle/>
          <a:p>
            <a:r>
              <a:rPr lang="en-US" sz="2800" dirty="0" smtClean="0">
                <a:solidFill>
                  <a:srgbClr val="FF0000"/>
                </a:solidFill>
              </a:rPr>
              <a:t>Connect BONE TO BONE</a:t>
            </a:r>
          </a:p>
          <a:p>
            <a:r>
              <a:rPr lang="en-US" dirty="0" smtClean="0"/>
              <a:t>Provide stability</a:t>
            </a:r>
          </a:p>
          <a:p>
            <a:r>
              <a:rPr lang="en-US" dirty="0" smtClean="0"/>
              <a:t>Fibrous tissue</a:t>
            </a:r>
          </a:p>
          <a:p>
            <a:r>
              <a:rPr lang="en-US" dirty="0" smtClean="0"/>
              <a:t>Think ACL</a:t>
            </a:r>
          </a:p>
          <a:p>
            <a:pPr lvl="1"/>
            <a:r>
              <a:rPr lang="en-US" dirty="0" smtClean="0"/>
              <a:t>Prevents the femur from shifting anteriorly on the tibia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6907" y="1761565"/>
            <a:ext cx="5067093" cy="4115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043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Tendons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2" y="1882588"/>
            <a:ext cx="7581901" cy="2258908"/>
          </a:xfrm>
        </p:spPr>
        <p:txBody>
          <a:bodyPr>
            <a:normAutofit fontScale="92500" lnSpcReduction="10000"/>
          </a:bodyPr>
          <a:lstStyle/>
          <a:p>
            <a:r>
              <a:rPr lang="en-US" sz="2600" dirty="0" smtClean="0">
                <a:solidFill>
                  <a:srgbClr val="FF0000"/>
                </a:solidFill>
              </a:rPr>
              <a:t>Connects MUSCLE TO BONE</a:t>
            </a:r>
          </a:p>
          <a:p>
            <a:r>
              <a:rPr lang="en-US" dirty="0" smtClean="0"/>
              <a:t>Fibrous tissue, that doesn’t stretch well</a:t>
            </a:r>
          </a:p>
          <a:p>
            <a:r>
              <a:rPr lang="en-US" dirty="0" smtClean="0"/>
              <a:t>Think </a:t>
            </a:r>
            <a:r>
              <a:rPr lang="en-US" dirty="0" err="1" smtClean="0"/>
              <a:t>Achillies</a:t>
            </a:r>
            <a:endParaRPr lang="en-US" dirty="0"/>
          </a:p>
          <a:p>
            <a:pPr lvl="1"/>
            <a:r>
              <a:rPr lang="en-US" dirty="0" smtClean="0"/>
              <a:t>Connects the Soleus and Gastrocnemius to the Calcaneus (heel bone)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7342" y="3766308"/>
            <a:ext cx="4514631" cy="2939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4186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Torque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2" y="1487477"/>
            <a:ext cx="7581901" cy="3953436"/>
          </a:xfrm>
        </p:spPr>
        <p:txBody>
          <a:bodyPr/>
          <a:lstStyle/>
          <a:p>
            <a:r>
              <a:rPr lang="en-US" sz="2800" dirty="0" smtClean="0">
                <a:solidFill>
                  <a:srgbClr val="FF0000"/>
                </a:solidFill>
              </a:rPr>
              <a:t>A measurement of how much force is acting on an object to cause it to rotate</a:t>
            </a:r>
          </a:p>
          <a:p>
            <a:r>
              <a:rPr lang="en-US" dirty="0" smtClean="0"/>
              <a:t>Think of the body your joints are required to rotate around the axis to be able to perform the function you need</a:t>
            </a:r>
          </a:p>
          <a:p>
            <a:pPr lvl="1"/>
            <a:r>
              <a:rPr lang="en-US" dirty="0" smtClean="0"/>
              <a:t>Your hips must change lots of directions just to be able to walk…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2508" y="4614333"/>
            <a:ext cx="4639592" cy="2205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4068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2" y="1529810"/>
            <a:ext cx="7581901" cy="3953436"/>
          </a:xfrm>
        </p:spPr>
        <p:txBody>
          <a:bodyPr/>
          <a:lstStyle/>
          <a:p>
            <a:r>
              <a:rPr lang="en-US" sz="2800" dirty="0" smtClean="0">
                <a:solidFill>
                  <a:srgbClr val="FF0000"/>
                </a:solidFill>
              </a:rPr>
              <a:t>Expression of energy over time</a:t>
            </a:r>
            <a:r>
              <a:rPr lang="en-US" sz="2800" dirty="0">
                <a:solidFill>
                  <a:srgbClr val="FF0000"/>
                </a:solidFill>
              </a:rPr>
              <a:t>. T</a:t>
            </a:r>
            <a:r>
              <a:rPr lang="en-US" sz="2800" dirty="0" smtClean="0">
                <a:solidFill>
                  <a:srgbClr val="FF0000"/>
                </a:solidFill>
              </a:rPr>
              <a:t>he </a:t>
            </a:r>
            <a:r>
              <a:rPr lang="en-US" sz="2800" dirty="0">
                <a:solidFill>
                  <a:srgbClr val="FF0000"/>
                </a:solidFill>
              </a:rPr>
              <a:t>push or pull that you place on an object that results in a change in the object or another object </a:t>
            </a:r>
          </a:p>
          <a:p>
            <a:r>
              <a:rPr lang="en-US" dirty="0" smtClean="0"/>
              <a:t>Kicking the ball</a:t>
            </a:r>
          </a:p>
          <a:p>
            <a:pPr lvl="1"/>
            <a:r>
              <a:rPr lang="en-US" dirty="0" smtClean="0"/>
              <a:t>The ball is kicked softly</a:t>
            </a:r>
          </a:p>
          <a:p>
            <a:pPr lvl="1"/>
            <a:r>
              <a:rPr lang="en-US" dirty="0" smtClean="0"/>
              <a:t>The ball is kicked with all of your might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0345" y="4360332"/>
            <a:ext cx="2857500" cy="2297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3285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2" y="2571377"/>
            <a:ext cx="7581901" cy="3953436"/>
          </a:xfrm>
        </p:spPr>
        <p:txBody>
          <a:bodyPr/>
          <a:lstStyle/>
          <a:p>
            <a:r>
              <a:rPr lang="en-US" sz="2800" u="sng" dirty="0" smtClean="0">
                <a:solidFill>
                  <a:srgbClr val="FF0000"/>
                </a:solidFill>
              </a:rPr>
              <a:t>The end result </a:t>
            </a:r>
            <a:r>
              <a:rPr lang="en-US" sz="2800" dirty="0" smtClean="0">
                <a:solidFill>
                  <a:srgbClr val="FF0000"/>
                </a:solidFill>
              </a:rPr>
              <a:t>of the push or pull that you place on an object that results in a change in the object or another object 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Think of if we kick the ball, the ball moves</a:t>
            </a:r>
          </a:p>
          <a:p>
            <a:pPr lvl="1"/>
            <a:r>
              <a:rPr lang="en-US" dirty="0" smtClean="0">
                <a:solidFill>
                  <a:srgbClr val="FFFFFF"/>
                </a:solidFill>
              </a:rPr>
              <a:t>If we kick the ball softly, then it doesn’t make it across the floor</a:t>
            </a:r>
          </a:p>
          <a:p>
            <a:pPr lvl="1"/>
            <a:r>
              <a:rPr lang="en-US" dirty="0" smtClean="0">
                <a:solidFill>
                  <a:srgbClr val="FFFFFF"/>
                </a:solidFill>
              </a:rPr>
              <a:t>If we kick the ball hard enough the ball goes all the way across the field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334" y="107577"/>
            <a:ext cx="3289300" cy="246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103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Levers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2" y="2348254"/>
            <a:ext cx="7581901" cy="4171079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The part that assist moving a heavy or firmly fixed load with one end when pressure is applied to the other</a:t>
            </a:r>
          </a:p>
          <a:p>
            <a:r>
              <a:rPr lang="en-US" dirty="0" smtClean="0"/>
              <a:t>To pry a door open we use a crow bar</a:t>
            </a:r>
          </a:p>
          <a:p>
            <a:r>
              <a:rPr lang="en-US" dirty="0" smtClean="0"/>
              <a:t>To flex our arm, we use the lever know as our elbow.  If we place a weight in our hand, its harder to flex the elbow</a:t>
            </a:r>
          </a:p>
          <a:p>
            <a:r>
              <a:rPr lang="en-US" dirty="0" smtClean="0"/>
              <a:t>What are other levers we see in the body?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8810" y="226275"/>
            <a:ext cx="3354907" cy="2121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70028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bit">
  <a:themeElements>
    <a:clrScheme name="Orbit">
      <a:dk1>
        <a:srgbClr val="000000"/>
      </a:dk1>
      <a:lt1>
        <a:srgbClr val="FFFFFF"/>
      </a:lt1>
      <a:dk2>
        <a:srgbClr val="7C9BA5"/>
      </a:dk2>
      <a:lt2>
        <a:srgbClr val="C1D0CA"/>
      </a:lt2>
      <a:accent1>
        <a:srgbClr val="F2D908"/>
      </a:accent1>
      <a:accent2>
        <a:srgbClr val="9DE61E"/>
      </a:accent2>
      <a:accent3>
        <a:srgbClr val="0D8BE6"/>
      </a:accent3>
      <a:accent4>
        <a:srgbClr val="C61B1B"/>
      </a:accent4>
      <a:accent5>
        <a:srgbClr val="E26F08"/>
      </a:accent5>
      <a:accent6>
        <a:srgbClr val="8D35D1"/>
      </a:accent6>
      <a:hlink>
        <a:srgbClr val="ECBF0B"/>
      </a:hlink>
      <a:folHlink>
        <a:srgbClr val="F4E5A8"/>
      </a:folHlink>
    </a:clrScheme>
    <a:fontScheme name="Orbit">
      <a:majorFont>
        <a:latin typeface="Candara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Candara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Orbit">
      <a:fillStyleLst>
        <a:solidFill>
          <a:schemeClr val="phClr"/>
        </a:solidFill>
        <a:solidFill>
          <a:schemeClr val="phClr">
            <a:shade val="80000"/>
          </a:schemeClr>
        </a:solidFill>
        <a:gradFill rotWithShape="1">
          <a:gsLst>
            <a:gs pos="0">
              <a:schemeClr val="phClr">
                <a:shade val="30000"/>
                <a:satMod val="100000"/>
              </a:schemeClr>
            </a:gs>
            <a:gs pos="80000">
              <a:schemeClr val="phClr">
                <a:shade val="90000"/>
                <a:satMod val="100000"/>
              </a:schemeClr>
            </a:gs>
            <a:gs pos="100000">
              <a:schemeClr val="phClr">
                <a:tint val="90000"/>
                <a:shade val="100000"/>
                <a:satMod val="150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>
              <a:shade val="90000"/>
            </a:schemeClr>
          </a:solidFill>
          <a:prstDash val="solid"/>
        </a:ln>
        <a:ln w="762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228600" dist="38100" dir="5400000" sx="104000" sy="104000" algn="ctr" rotWithShape="0">
              <a:srgbClr val="000000">
                <a:alpha val="80000"/>
              </a:srgbClr>
            </a:outerShdw>
          </a:effectLst>
        </a:effectStyle>
        <a:effectStyle>
          <a:effectLst>
            <a:outerShdw blurRad="317500" dist="381000" dir="5400000" sx="90000" sy="2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etal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1000"/>
                <a:lumMod val="80000"/>
              </a:schemeClr>
              <a:schemeClr val="phClr">
                <a:satMod val="360000"/>
                <a:lumMod val="14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Orbit.thmx</Template>
  <TotalTime>213</TotalTime>
  <Words>747</Words>
  <Application>Microsoft Macintosh PowerPoint</Application>
  <PresentationFormat>On-screen Show (4:3)</PresentationFormat>
  <Paragraphs>102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Orbit</vt:lpstr>
      <vt:lpstr>Musculoskeletal</vt:lpstr>
      <vt:lpstr>Musculoskeletal???</vt:lpstr>
      <vt:lpstr>The “calf”</vt:lpstr>
      <vt:lpstr>Ligaments</vt:lpstr>
      <vt:lpstr>Tendons</vt:lpstr>
      <vt:lpstr>Torque</vt:lpstr>
      <vt:lpstr>Power</vt:lpstr>
      <vt:lpstr>Force</vt:lpstr>
      <vt:lpstr>Levers</vt:lpstr>
      <vt:lpstr>5 Components of Fitness</vt:lpstr>
      <vt:lpstr>5 Components of Fitness</vt:lpstr>
      <vt:lpstr>5 Components of Fitness</vt:lpstr>
      <vt:lpstr>5 Components of Fitness</vt:lpstr>
      <vt:lpstr>5 Components of Fitness</vt:lpstr>
      <vt:lpstr>5 Components of Fitness</vt:lpstr>
      <vt:lpstr>Antagonist Muscles</vt:lpstr>
      <vt:lpstr>Antagonist Muscles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Musculoskeletal</dc:title>
  <dc:creator>Kimberly Williams</dc:creator>
  <cp:lastModifiedBy>Kimberly Williams</cp:lastModifiedBy>
  <cp:revision>24</cp:revision>
  <dcterms:created xsi:type="dcterms:W3CDTF">2015-11-24T16:35:56Z</dcterms:created>
  <dcterms:modified xsi:type="dcterms:W3CDTF">2015-11-30T13:26:53Z</dcterms:modified>
</cp:coreProperties>
</file>