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99ADA5-DBD9-4810-877F-6950FE7149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8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7C667-1E3B-4C7A-8B4C-FEF1B503B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DF5B7-159A-4CEA-8487-39DA6DCA66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2206-9971-49E7-B37A-863CFB5A91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DA714-FDCF-4EB8-A194-77C31D583E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AF45-B779-40E7-B3C3-99DB4B16D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A4ABF-2BC4-4F57-A3E0-19FF6FEF1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41E8D-8F95-4D52-99D4-F90712495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F7B56-0EB1-4CBE-B1D0-274DD08DF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6219C-5834-46E4-B6CD-2C0BD254D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3DCD9-ABDA-4ACD-8934-E79207937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56947-61AB-460B-B3AE-E33F02C0C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CEFB69-53D4-4C0F-99DD-9C624C6017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CPR RULES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4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TAKE IT SERIOUSLY…IF YOU BECOME CERTIFIED YOU HAVE  LEGAL OBLIGATIONS SO YOU NEED TO KNOW WHAT YOU ARE DOING.  </a:t>
            </a:r>
          </a:p>
          <a:p>
            <a:pPr>
              <a:lnSpc>
                <a:spcPct val="90000"/>
              </a:lnSpc>
            </a:pPr>
            <a:r>
              <a:rPr lang="en-US" sz="2600"/>
              <a:t>ANY WISECRACKS DURING THE VIDEO OR MANAQUIN PRACTICE WILL RESULT IN DISCIPLINARY ACTION.</a:t>
            </a:r>
          </a:p>
          <a:p>
            <a:pPr>
              <a:lnSpc>
                <a:spcPct val="90000"/>
              </a:lnSpc>
            </a:pPr>
            <a:r>
              <a:rPr lang="en-US" sz="2600"/>
              <a:t>ANY VIOLATIONS OF CLASSROOM RULES WILL RESULTS IN REMOVAL FROM CLASS, CERTIFICATION FAILURE, AND WRITTEN WORK TO BE COMPLETED IN THE MEDIA CENTER</a:t>
            </a:r>
          </a:p>
        </p:txBody>
      </p:sp>
      <p:sp>
        <p:nvSpPr>
          <p:cNvPr id="2054" name="PubCross"/>
          <p:cNvSpPr>
            <a:spLocks noEditPoints="1" noChangeArrowheads="1"/>
          </p:cNvSpPr>
          <p:nvPr/>
        </p:nvSpPr>
        <p:spPr bwMode="auto">
          <a:xfrm>
            <a:off x="381000" y="304800"/>
            <a:ext cx="990600" cy="990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RESCUE BREATHING</a:t>
            </a:r>
            <a:r>
              <a:rPr lang="en-US" sz="4000"/>
              <a:t/>
            </a:r>
            <a:br>
              <a:rPr lang="en-US" sz="4000"/>
            </a:br>
            <a:r>
              <a:rPr lang="en-US" sz="3200" i="1"/>
              <a:t>HAS A PULSE BUT IS NOT BREATHING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CHECK THE VICTIM (LOOK-LISTEN-FEEL) FOR BREATING / PULSE</a:t>
            </a:r>
          </a:p>
          <a:p>
            <a:pPr>
              <a:lnSpc>
                <a:spcPct val="90000"/>
              </a:lnSpc>
            </a:pPr>
            <a:r>
              <a:rPr lang="en-US" sz="2400"/>
              <a:t>IF NOT BREATHING BUT HAS A PULSE YOU BEGIN RESCUE BREATHING</a:t>
            </a:r>
          </a:p>
          <a:p>
            <a:pPr>
              <a:lnSpc>
                <a:spcPct val="90000"/>
              </a:lnSpc>
            </a:pPr>
            <a:r>
              <a:rPr lang="en-US" sz="2400"/>
              <a:t>TILT HEAD BACK (LIFT CHIN), PINCH NOSE SHUT</a:t>
            </a:r>
          </a:p>
          <a:p>
            <a:pPr>
              <a:lnSpc>
                <a:spcPct val="90000"/>
              </a:lnSpc>
            </a:pPr>
            <a:r>
              <a:rPr lang="en-US" sz="2400"/>
              <a:t>GIVE 1 RESCUE BREATH THEN COUNT FOR 5 SECONDS, LEAVING THE NOSE UNPINCHED</a:t>
            </a:r>
          </a:p>
          <a:p>
            <a:pPr>
              <a:lnSpc>
                <a:spcPct val="90000"/>
              </a:lnSpc>
            </a:pPr>
            <a:r>
              <a:rPr lang="en-US" sz="2400"/>
              <a:t>AFTER 12 BREATHS , 1 MINUTE, RECHECK VICTIM (LOOK-LISTEN-FEEL)</a:t>
            </a:r>
          </a:p>
          <a:p>
            <a:pPr>
              <a:lnSpc>
                <a:spcPct val="90000"/>
              </a:lnSpc>
            </a:pPr>
            <a:r>
              <a:rPr lang="en-US" sz="2400"/>
              <a:t>WHAT IF THE BREATHS NEVER GO IN? RETILT, TRY AGAIN … CHOKING. </a:t>
            </a:r>
          </a:p>
        </p:txBody>
      </p:sp>
      <p:sp>
        <p:nvSpPr>
          <p:cNvPr id="14340" name="PubCross"/>
          <p:cNvSpPr>
            <a:spLocks noEditPoints="1" noChangeArrowheads="1"/>
          </p:cNvSpPr>
          <p:nvPr/>
        </p:nvSpPr>
        <p:spPr bwMode="auto">
          <a:xfrm>
            <a:off x="381000" y="228600"/>
            <a:ext cx="533400" cy="609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341" name="PubCross"/>
          <p:cNvSpPr>
            <a:spLocks noEditPoints="1" noChangeArrowheads="1"/>
          </p:cNvSpPr>
          <p:nvPr/>
        </p:nvSpPr>
        <p:spPr bwMode="auto">
          <a:xfrm>
            <a:off x="7924800" y="228600"/>
            <a:ext cx="533400" cy="609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SIGNS / SYMPTOMS </a:t>
            </a:r>
            <a:br>
              <a:rPr lang="en-US" sz="4000"/>
            </a:br>
            <a:r>
              <a:rPr lang="en-US" sz="4000"/>
              <a:t>HEART ATTACK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PERSISTENT CHEST PAIN /PRESSURE</a:t>
            </a:r>
          </a:p>
          <a:p>
            <a:r>
              <a:rPr lang="en-US" sz="2800"/>
              <a:t>CHEST PAIN SPREADING TO SHOULDER, NECK, ARMS AND JAW</a:t>
            </a:r>
          </a:p>
          <a:p>
            <a:r>
              <a:rPr lang="en-US" sz="2800"/>
              <a:t>TROUBLE BREATHING / SHORTNESS OF BREATH</a:t>
            </a:r>
          </a:p>
          <a:p>
            <a:r>
              <a:rPr lang="en-US" sz="2800"/>
              <a:t>DIZZY, LIGHTHEADED, FAINTING</a:t>
            </a:r>
          </a:p>
          <a:p>
            <a:r>
              <a:rPr lang="en-US" sz="2800"/>
              <a:t>PALE, BLUE-ISH SKIN</a:t>
            </a:r>
          </a:p>
          <a:p>
            <a:r>
              <a:rPr lang="en-US" sz="2800"/>
              <a:t>SWEATING</a:t>
            </a:r>
          </a:p>
          <a:p>
            <a:r>
              <a:rPr lang="en-US" sz="2800"/>
              <a:t>DENIAL</a:t>
            </a:r>
          </a:p>
        </p:txBody>
      </p:sp>
      <p:sp>
        <p:nvSpPr>
          <p:cNvPr id="15364" name="PubCross"/>
          <p:cNvSpPr>
            <a:spLocks noEditPoints="1" noChangeArrowheads="1"/>
          </p:cNvSpPr>
          <p:nvPr/>
        </p:nvSpPr>
        <p:spPr bwMode="auto">
          <a:xfrm>
            <a:off x="381000" y="228600"/>
            <a:ext cx="990600" cy="10668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5365" name="Picture 5" descr="MCHM00250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91000"/>
            <a:ext cx="1878013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IMPORTANT STEPS FOR CARDIAC SURVIVAL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EARLY RECOGNITION OF SIGNALS</a:t>
            </a:r>
          </a:p>
          <a:p>
            <a:endParaRPr lang="en-US"/>
          </a:p>
          <a:p>
            <a:r>
              <a:rPr lang="en-US"/>
              <a:t>CALLING 911</a:t>
            </a:r>
          </a:p>
          <a:p>
            <a:endParaRPr lang="en-US"/>
          </a:p>
          <a:p>
            <a:r>
              <a:rPr lang="en-US"/>
              <a:t>IMMEDIATE CPR</a:t>
            </a:r>
          </a:p>
        </p:txBody>
      </p:sp>
      <p:pic>
        <p:nvPicPr>
          <p:cNvPr id="16388" name="Picture 4" descr="MCj029327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505200"/>
            <a:ext cx="2819400" cy="234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CPR STEPS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100"/>
              <a:t>CHECK THE SCENE</a:t>
            </a:r>
          </a:p>
          <a:p>
            <a:pPr>
              <a:lnSpc>
                <a:spcPct val="80000"/>
              </a:lnSpc>
            </a:pPr>
            <a:r>
              <a:rPr lang="en-US" sz="3100"/>
              <a:t>CALL 911</a:t>
            </a:r>
          </a:p>
          <a:p>
            <a:pPr>
              <a:lnSpc>
                <a:spcPct val="80000"/>
              </a:lnSpc>
            </a:pPr>
            <a:r>
              <a:rPr lang="en-US" sz="3100"/>
              <a:t>TAP AND SHOUT  “ARE YOU OKAY?”</a:t>
            </a:r>
          </a:p>
          <a:p>
            <a:pPr>
              <a:lnSpc>
                <a:spcPct val="80000"/>
              </a:lnSpc>
            </a:pPr>
            <a:r>
              <a:rPr lang="en-US" sz="3100"/>
              <a:t>LOOK – LISTEN – FEEL (FOR ABC’S)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100" i="1"/>
              <a:t>** IF NO PULSE AND NO BREATHING BEGIN CPR**</a:t>
            </a:r>
          </a:p>
          <a:p>
            <a:pPr>
              <a:lnSpc>
                <a:spcPct val="80000"/>
              </a:lnSpc>
            </a:pPr>
            <a:r>
              <a:rPr lang="en-US" sz="3100"/>
              <a:t>2 RESCUE BREATHS, 30 COMPRESSIONS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100" i="1"/>
              <a:t>** WHAT IF BREATHS DO NOT GO IN? RETILT, ASSUME CHOKING**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3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REPEAT CYCLE UNTIL…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EMS ARRIVES AND TAKES OVER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THE VICTIM BEGINS THE BREATH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YOU BECOME EXHAUSTED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THE SCENE BECOMES UNSAFE</a:t>
            </a:r>
          </a:p>
        </p:txBody>
      </p:sp>
      <p:sp>
        <p:nvSpPr>
          <p:cNvPr id="18436" name="PubCross"/>
          <p:cNvSpPr>
            <a:spLocks noEditPoints="1" noChangeArrowheads="1"/>
          </p:cNvSpPr>
          <p:nvPr/>
        </p:nvSpPr>
        <p:spPr bwMode="auto">
          <a:xfrm>
            <a:off x="381000" y="228600"/>
            <a:ext cx="533400" cy="609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437" name="PubCross"/>
          <p:cNvSpPr>
            <a:spLocks noEditPoints="1" noChangeArrowheads="1"/>
          </p:cNvSpPr>
          <p:nvPr/>
        </p:nvSpPr>
        <p:spPr bwMode="auto">
          <a:xfrm>
            <a:off x="8077200" y="304800"/>
            <a:ext cx="533400" cy="609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UNCONSCIOUS CHOKING</a:t>
            </a:r>
            <a:br>
              <a:rPr lang="en-US" sz="4000"/>
            </a:br>
            <a:r>
              <a:rPr lang="en-US" sz="2400" i="1"/>
              <a:t>CARE IS SIMILAR TO CPR WITH AN ADDITIONAL STEP BETWEEN COMPRESSIONS AND BREATHS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BEGIN YOUR ASSESSMENT STEPS (3 C’S, ABC’S, LLF)</a:t>
            </a:r>
          </a:p>
          <a:p>
            <a:pPr>
              <a:lnSpc>
                <a:spcPct val="80000"/>
              </a:lnSpc>
            </a:pPr>
            <a:r>
              <a:rPr lang="en-US" sz="2400"/>
              <a:t>WHEN YOUR BREATHS DO NOT GO IN, RETILT THE HEAD AND TRY BREATHS AGAIN… IF THEY STILL DO NOT GO IN YOU ASSUME THE VICTIM IS/WAS CHOCKING (AIRWAY IS BLOCKED)</a:t>
            </a:r>
          </a:p>
          <a:p>
            <a:pPr>
              <a:lnSpc>
                <a:spcPct val="80000"/>
              </a:lnSpc>
            </a:pPr>
            <a:r>
              <a:rPr lang="en-US" sz="2400"/>
              <a:t>ONCE LEARNING ABOUT THE BLOCKED AIRWAY CONTINUE WITH CPR AND ADD THE FINGER SWEEP AFTER COMPRESSIONS IF YOU SEE THE OBJECT IN THE MOUTH</a:t>
            </a:r>
          </a:p>
          <a:p>
            <a:pPr>
              <a:lnSpc>
                <a:spcPct val="80000"/>
              </a:lnSpc>
            </a:pPr>
            <a:r>
              <a:rPr lang="en-US" sz="2400"/>
              <a:t>AFTER THE OBJECT IS REMOVED RE-ASSESS THE VICTIM TO SEE IF CPR/RESCUE BREATHING IS STILL NEEDED</a:t>
            </a:r>
          </a:p>
        </p:txBody>
      </p:sp>
      <p:sp>
        <p:nvSpPr>
          <p:cNvPr id="19460" name="PubCross"/>
          <p:cNvSpPr>
            <a:spLocks noEditPoints="1" noChangeArrowheads="1"/>
          </p:cNvSpPr>
          <p:nvPr/>
        </p:nvSpPr>
        <p:spPr bwMode="auto">
          <a:xfrm>
            <a:off x="457200" y="1219200"/>
            <a:ext cx="533400" cy="609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9461" name="PubCross"/>
          <p:cNvSpPr>
            <a:spLocks noEditPoints="1" noChangeArrowheads="1"/>
          </p:cNvSpPr>
          <p:nvPr/>
        </p:nvSpPr>
        <p:spPr bwMode="auto">
          <a:xfrm>
            <a:off x="8153400" y="1219200"/>
            <a:ext cx="533400" cy="609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person who is suffering from pain and discomfort could be having a heart attack</a:t>
            </a:r>
          </a:p>
          <a:p>
            <a:pPr>
              <a:lnSpc>
                <a:spcPct val="90000"/>
              </a:lnSpc>
            </a:pPr>
            <a:r>
              <a:rPr lang="en-US"/>
              <a:t>When you give rescue breaths you should give a breath that last one second</a:t>
            </a:r>
          </a:p>
          <a:p>
            <a:pPr>
              <a:lnSpc>
                <a:spcPct val="90000"/>
              </a:lnSpc>
            </a:pPr>
            <a:r>
              <a:rPr lang="en-US"/>
              <a:t>Check for signs of life for no more than10 seconds</a:t>
            </a:r>
          </a:p>
          <a:p>
            <a:pPr>
              <a:lnSpc>
                <a:spcPct val="90000"/>
              </a:lnSpc>
            </a:pPr>
            <a:r>
              <a:rPr lang="en-US"/>
              <a:t>A conscious chocking adult give back blows and abdominal thrust.</a:t>
            </a:r>
          </a:p>
          <a:p>
            <a:pPr>
              <a:lnSpc>
                <a:spcPct val="90000"/>
              </a:lnSpc>
            </a:pPr>
            <a:r>
              <a:rPr lang="en-US"/>
              <a:t>Why do you stop giving CPR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Continued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CPR how many cycles should you give in 2 minutes? 5</a:t>
            </a:r>
          </a:p>
          <a:p>
            <a:r>
              <a:rPr lang="en-US"/>
              <a:t>30 compressions 2 breaths one cycle of CPR.</a:t>
            </a:r>
          </a:p>
          <a:p>
            <a:r>
              <a:rPr lang="en-US"/>
              <a:t>What is the purpose of CPR?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 CPR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en-US" u="sng"/>
              <a:t>OBJECTIVES:</a:t>
            </a:r>
            <a:r>
              <a:rPr lang="en-US"/>
              <a:t> </a:t>
            </a:r>
          </a:p>
          <a:p>
            <a:pPr lvl="1"/>
            <a:r>
              <a:rPr lang="en-US"/>
              <a:t>TO IDENTIFY LIFE THREATENING EMERGENCIES AND ACT ACCORDINGLY</a:t>
            </a:r>
          </a:p>
          <a:p>
            <a:pPr lvl="1"/>
            <a:r>
              <a:rPr lang="en-US"/>
              <a:t>TO CORRECTLY DEMONSTRATE ADULT CPR TECHNIQUES AND PROCEDURES</a:t>
            </a:r>
          </a:p>
          <a:p>
            <a:pPr lvl="1"/>
            <a:r>
              <a:rPr lang="en-US"/>
              <a:t>TO PASS RED CROSS CERTIFICATION TESTS TO BECOME CERTIFIED. </a:t>
            </a:r>
          </a:p>
        </p:txBody>
      </p:sp>
      <p:sp>
        <p:nvSpPr>
          <p:cNvPr id="5124" name="PubCross"/>
          <p:cNvSpPr>
            <a:spLocks noEditPoints="1" noChangeArrowheads="1"/>
          </p:cNvSpPr>
          <p:nvPr/>
        </p:nvSpPr>
        <p:spPr bwMode="auto">
          <a:xfrm>
            <a:off x="609600" y="381000"/>
            <a:ext cx="990600" cy="990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4525963"/>
          </a:xfrm>
        </p:spPr>
        <p:txBody>
          <a:bodyPr/>
          <a:lstStyle/>
          <a:p>
            <a:r>
              <a:rPr lang="en-US" sz="3600" b="1"/>
              <a:t>C</a:t>
            </a:r>
            <a:r>
              <a:rPr lang="en-US"/>
              <a:t> – CARDIO (HEART)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P – PULMONARY (LUNGS)</a:t>
            </a:r>
          </a:p>
          <a:p>
            <a:pPr>
              <a:buFontTx/>
              <a:buNone/>
            </a:pPr>
            <a:endParaRPr lang="en-US"/>
          </a:p>
          <a:p>
            <a:endParaRPr lang="en-US"/>
          </a:p>
          <a:p>
            <a:r>
              <a:rPr lang="en-US"/>
              <a:t>R – RESUSCITATION (TO BRING BACK)</a:t>
            </a:r>
          </a:p>
        </p:txBody>
      </p:sp>
      <p:pic>
        <p:nvPicPr>
          <p:cNvPr id="6149" name="Picture 5" descr="MCj039748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105400"/>
            <a:ext cx="1447800" cy="1416050"/>
          </a:xfrm>
          <a:prstGeom prst="rect">
            <a:avLst/>
          </a:prstGeom>
          <a:noFill/>
        </p:spPr>
      </p:pic>
      <p:pic>
        <p:nvPicPr>
          <p:cNvPr id="6150" name="Picture 6" descr="j02308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990600"/>
            <a:ext cx="1255713" cy="1265238"/>
          </a:xfrm>
          <a:prstGeom prst="rect">
            <a:avLst/>
          </a:prstGeom>
          <a:noFill/>
        </p:spPr>
      </p:pic>
      <p:pic>
        <p:nvPicPr>
          <p:cNvPr id="6155" name="Picture 11" descr="MCj028710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590800"/>
            <a:ext cx="1173163" cy="1376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19200"/>
            <a:ext cx="7620000" cy="914400"/>
          </a:xfrm>
        </p:spPr>
        <p:txBody>
          <a:bodyPr/>
          <a:lstStyle/>
          <a:p>
            <a:r>
              <a:rPr lang="en-US"/>
              <a:t>DIFFERENT TYPES OF CPR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590800"/>
            <a:ext cx="8305800" cy="3124200"/>
          </a:xfrm>
        </p:spPr>
        <p:txBody>
          <a:bodyPr/>
          <a:lstStyle/>
          <a:p>
            <a:r>
              <a:rPr lang="en-US"/>
              <a:t>INFANT: 	BIRTH TO 1 YEAR</a:t>
            </a:r>
          </a:p>
          <a:p>
            <a:endParaRPr lang="en-US"/>
          </a:p>
          <a:p>
            <a:r>
              <a:rPr lang="en-US"/>
              <a:t>CHILD:		1 YEAR TO 8 YEARS</a:t>
            </a:r>
          </a:p>
          <a:p>
            <a:endParaRPr lang="en-US"/>
          </a:p>
          <a:p>
            <a:r>
              <a:rPr lang="en-US"/>
              <a:t>ADULT:		8 YEARS AND OLDER</a:t>
            </a:r>
          </a:p>
        </p:txBody>
      </p:sp>
      <p:sp>
        <p:nvSpPr>
          <p:cNvPr id="7172" name="PubCross"/>
          <p:cNvSpPr>
            <a:spLocks noEditPoints="1" noChangeArrowheads="1"/>
          </p:cNvSpPr>
          <p:nvPr/>
        </p:nvSpPr>
        <p:spPr bwMode="auto">
          <a:xfrm>
            <a:off x="381000" y="304800"/>
            <a:ext cx="990600" cy="990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620000" cy="808038"/>
          </a:xfrm>
        </p:spPr>
        <p:txBody>
          <a:bodyPr/>
          <a:lstStyle/>
          <a:p>
            <a:r>
              <a:rPr lang="en-US" sz="4000"/>
              <a:t>EMERGENCY ACTION STEPS</a:t>
            </a:r>
            <a:br>
              <a:rPr lang="en-US" sz="4000"/>
            </a:br>
            <a:r>
              <a:rPr lang="en-US" sz="4000"/>
              <a:t>(THE 3 C’S)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848600" cy="4068763"/>
          </a:xfrm>
        </p:spPr>
        <p:txBody>
          <a:bodyPr/>
          <a:lstStyle/>
          <a:p>
            <a:endParaRPr lang="en-US"/>
          </a:p>
          <a:p>
            <a:r>
              <a:rPr lang="en-US" b="1"/>
              <a:t>CHECK </a:t>
            </a:r>
            <a:r>
              <a:rPr lang="en-US"/>
              <a:t>– THE SCENE FOR SAFETY</a:t>
            </a:r>
          </a:p>
          <a:p>
            <a:endParaRPr lang="en-US"/>
          </a:p>
          <a:p>
            <a:r>
              <a:rPr lang="en-US" b="1"/>
              <a:t>CALL</a:t>
            </a:r>
            <a:r>
              <a:rPr lang="en-US"/>
              <a:t> – 911/EMS</a:t>
            </a:r>
          </a:p>
          <a:p>
            <a:endParaRPr lang="en-US"/>
          </a:p>
          <a:p>
            <a:r>
              <a:rPr lang="en-US" b="1"/>
              <a:t>CARE</a:t>
            </a:r>
            <a:r>
              <a:rPr lang="en-US"/>
              <a:t> – FOR LIFE THREATENING 			 INJURIES</a:t>
            </a:r>
          </a:p>
        </p:txBody>
      </p:sp>
      <p:sp>
        <p:nvSpPr>
          <p:cNvPr id="8196" name="PubCross"/>
          <p:cNvSpPr>
            <a:spLocks noEditPoints="1" noChangeArrowheads="1"/>
          </p:cNvSpPr>
          <p:nvPr/>
        </p:nvSpPr>
        <p:spPr bwMode="auto">
          <a:xfrm>
            <a:off x="1600200" y="1066800"/>
            <a:ext cx="990600" cy="990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8197" name="PubCross"/>
          <p:cNvSpPr>
            <a:spLocks noEditPoints="1" noChangeArrowheads="1"/>
          </p:cNvSpPr>
          <p:nvPr/>
        </p:nvSpPr>
        <p:spPr bwMode="auto">
          <a:xfrm>
            <a:off x="6781800" y="1143000"/>
            <a:ext cx="990600" cy="990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LIFE THREATENING EMERGENCIES INCLUDE: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391400" cy="3992563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800"/>
              <a:t>UNCONSCIOUS </a:t>
            </a:r>
          </a:p>
          <a:p>
            <a:pPr algn="ctr">
              <a:lnSpc>
                <a:spcPct val="80000"/>
              </a:lnSpc>
            </a:pPr>
            <a:r>
              <a:rPr lang="en-US" sz="2800"/>
              <a:t>LACK OF OR TROUBLE BREATHING</a:t>
            </a:r>
          </a:p>
          <a:p>
            <a:pPr algn="ctr">
              <a:lnSpc>
                <a:spcPct val="80000"/>
              </a:lnSpc>
            </a:pPr>
            <a:r>
              <a:rPr lang="en-US" sz="2800"/>
              <a:t>CHOKING</a:t>
            </a:r>
          </a:p>
          <a:p>
            <a:pPr algn="ctr">
              <a:lnSpc>
                <a:spcPct val="80000"/>
              </a:lnSpc>
            </a:pPr>
            <a:r>
              <a:rPr lang="en-US" sz="2800"/>
              <a:t>PERSISITENT CHEST PAIN</a:t>
            </a:r>
          </a:p>
          <a:p>
            <a:pPr algn="ctr">
              <a:lnSpc>
                <a:spcPct val="80000"/>
              </a:lnSpc>
            </a:pPr>
            <a:r>
              <a:rPr lang="en-US" sz="2800"/>
              <a:t>NO SIGNS OF CIRCULATION</a:t>
            </a:r>
          </a:p>
          <a:p>
            <a:pPr algn="ctr">
              <a:lnSpc>
                <a:spcPct val="80000"/>
              </a:lnSpc>
            </a:pPr>
            <a:r>
              <a:rPr lang="en-US" sz="2800"/>
              <a:t>SEVERE BLEEDING</a:t>
            </a:r>
          </a:p>
          <a:p>
            <a:pPr algn="ctr">
              <a:lnSpc>
                <a:spcPct val="80000"/>
              </a:lnSpc>
            </a:pPr>
            <a:r>
              <a:rPr lang="en-US" sz="2800"/>
              <a:t>SEVERE BURNS</a:t>
            </a:r>
          </a:p>
          <a:p>
            <a:pPr algn="ctr">
              <a:lnSpc>
                <a:spcPct val="80000"/>
              </a:lnSpc>
            </a:pPr>
            <a:r>
              <a:rPr lang="en-US" sz="2800"/>
              <a:t>SHOCK</a:t>
            </a:r>
          </a:p>
          <a:p>
            <a:pPr algn="ctr">
              <a:lnSpc>
                <a:spcPct val="80000"/>
              </a:lnSpc>
            </a:pPr>
            <a:r>
              <a:rPr lang="en-US" sz="2800"/>
              <a:t>SEIZURES</a:t>
            </a:r>
          </a:p>
        </p:txBody>
      </p:sp>
      <p:sp>
        <p:nvSpPr>
          <p:cNvPr id="9220" name="PubCross"/>
          <p:cNvSpPr>
            <a:spLocks noEditPoints="1" noChangeArrowheads="1"/>
          </p:cNvSpPr>
          <p:nvPr/>
        </p:nvSpPr>
        <p:spPr bwMode="auto">
          <a:xfrm>
            <a:off x="762000" y="4953000"/>
            <a:ext cx="1371600" cy="12954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221" name="PubCross"/>
          <p:cNvSpPr>
            <a:spLocks noEditPoints="1" noChangeArrowheads="1"/>
          </p:cNvSpPr>
          <p:nvPr/>
        </p:nvSpPr>
        <p:spPr bwMode="auto">
          <a:xfrm>
            <a:off x="6858000" y="4800600"/>
            <a:ext cx="1447800" cy="1371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CONSCIOUS CHOKING VICTIM: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ASK THE VICTIM IF YOU CAN HELP THEM</a:t>
            </a:r>
          </a:p>
          <a:p>
            <a:pPr>
              <a:lnSpc>
                <a:spcPct val="90000"/>
              </a:lnSpc>
            </a:pPr>
            <a:r>
              <a:rPr lang="en-US" sz="2800"/>
              <a:t>STAND BEHIND THE VICTIM, PLACING YOUR FOOT BEHIND THE VICTIM’S FEET , BRACING THE VICTIM AGAINST YOUR HIP.</a:t>
            </a:r>
          </a:p>
          <a:p>
            <a:pPr>
              <a:lnSpc>
                <a:spcPct val="90000"/>
              </a:lnSpc>
            </a:pPr>
            <a:r>
              <a:rPr lang="en-US" sz="2800"/>
              <a:t>PLACE YOUR FIST (THUMB DOWN) INTO THE AREA JUST ABOVE THE BELLY BUTTON AND BELOW THE RIBS.</a:t>
            </a:r>
          </a:p>
          <a:p>
            <a:pPr>
              <a:lnSpc>
                <a:spcPct val="90000"/>
              </a:lnSpc>
            </a:pPr>
            <a:r>
              <a:rPr lang="en-US" sz="2800"/>
              <a:t>BEGIN GIVING ABDOMINAL THRUSTS (INWARD AND UPWARD)UNTIL THE OBJECT IS REMOVED</a:t>
            </a:r>
          </a:p>
        </p:txBody>
      </p:sp>
      <p:sp>
        <p:nvSpPr>
          <p:cNvPr id="10244" name="PubCross"/>
          <p:cNvSpPr>
            <a:spLocks noEditPoints="1" noChangeArrowheads="1"/>
          </p:cNvSpPr>
          <p:nvPr/>
        </p:nvSpPr>
        <p:spPr bwMode="auto">
          <a:xfrm>
            <a:off x="2514600" y="914400"/>
            <a:ext cx="685800" cy="7620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245" name="PubCross"/>
          <p:cNvSpPr>
            <a:spLocks noEditPoints="1" noChangeArrowheads="1"/>
          </p:cNvSpPr>
          <p:nvPr/>
        </p:nvSpPr>
        <p:spPr bwMode="auto">
          <a:xfrm>
            <a:off x="5867400" y="914400"/>
            <a:ext cx="762000" cy="7620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CHECKING AN UNCONSCIOUS VICTIM: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TAP AND SHOUT – “ARE YOU OKAY?” “DO YOU NEED HELP” (THIS PROTECTS YOU UNDER GOOD SAMARATIN LAW)</a:t>
            </a:r>
          </a:p>
          <a:p>
            <a:r>
              <a:rPr lang="en-US" sz="2800"/>
              <a:t>ASSESS THE VICTIM WITH THE ABC’S:</a:t>
            </a:r>
          </a:p>
          <a:p>
            <a:pPr lvl="1"/>
            <a:r>
              <a:rPr lang="en-US" sz="2400" b="1"/>
              <a:t>A</a:t>
            </a:r>
            <a:r>
              <a:rPr lang="en-US" sz="2400"/>
              <a:t> - CHECK </a:t>
            </a:r>
            <a:r>
              <a:rPr lang="en-US" sz="2400" u="sng"/>
              <a:t>AIRWAY</a:t>
            </a:r>
            <a:r>
              <a:rPr lang="en-US" sz="2400"/>
              <a:t> TO MAKE SURE IT IS NOT BLOCKED</a:t>
            </a:r>
          </a:p>
          <a:p>
            <a:pPr lvl="1"/>
            <a:r>
              <a:rPr lang="en-US" sz="2400" b="1"/>
              <a:t>B</a:t>
            </a:r>
            <a:r>
              <a:rPr lang="en-US" sz="2400"/>
              <a:t> – Give two rescue </a:t>
            </a:r>
            <a:r>
              <a:rPr lang="en-US" sz="2400" u="sng"/>
              <a:t>BREATHS</a:t>
            </a:r>
            <a:r>
              <a:rPr lang="en-US" sz="2400"/>
              <a:t> </a:t>
            </a:r>
          </a:p>
          <a:p>
            <a:pPr lvl="1">
              <a:buFontTx/>
              <a:buNone/>
            </a:pPr>
            <a:r>
              <a:rPr lang="en-US" sz="2400" i="1"/>
              <a:t>	(LOOK- LISTEN-FEEL)</a:t>
            </a:r>
          </a:p>
          <a:p>
            <a:pPr lvl="1"/>
            <a:r>
              <a:rPr lang="en-US" sz="2400" b="1"/>
              <a:t>C</a:t>
            </a:r>
            <a:r>
              <a:rPr lang="en-US" sz="2400"/>
              <a:t>- LOOK FOR SIGNS OF </a:t>
            </a:r>
            <a:r>
              <a:rPr lang="en-US" sz="2400" u="sng"/>
              <a:t>CIRCULATION</a:t>
            </a:r>
            <a:r>
              <a:rPr lang="en-US" sz="2400"/>
              <a:t> </a:t>
            </a:r>
            <a:r>
              <a:rPr lang="en-US" sz="2400" i="1"/>
              <a:t>(MOVEMENT, COLORING)</a:t>
            </a:r>
          </a:p>
        </p:txBody>
      </p:sp>
      <p:sp>
        <p:nvSpPr>
          <p:cNvPr id="11268" name="PubCross"/>
          <p:cNvSpPr>
            <a:spLocks noEditPoints="1" noChangeArrowheads="1"/>
          </p:cNvSpPr>
          <p:nvPr/>
        </p:nvSpPr>
        <p:spPr bwMode="auto">
          <a:xfrm>
            <a:off x="2514600" y="838200"/>
            <a:ext cx="685800" cy="6858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1269" name="PubCross"/>
          <p:cNvSpPr>
            <a:spLocks noEditPoints="1" noChangeArrowheads="1"/>
          </p:cNvSpPr>
          <p:nvPr/>
        </p:nvSpPr>
        <p:spPr bwMode="auto">
          <a:xfrm>
            <a:off x="5867400" y="838200"/>
            <a:ext cx="685800" cy="7620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1143000"/>
            <a:ext cx="69342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*** AFTER YOU ASSESS THE SITUATION, YOU WILL KNOW WHETHER TO PERFORM RESCUE BREATHING, CPR, CHOKING CPR, OR JUST MONITOR THE VICTIM ***</a:t>
            </a:r>
          </a:p>
        </p:txBody>
      </p:sp>
      <p:sp>
        <p:nvSpPr>
          <p:cNvPr id="12294" name="PubCross"/>
          <p:cNvSpPr>
            <a:spLocks noEditPoints="1" noChangeArrowheads="1"/>
          </p:cNvSpPr>
          <p:nvPr/>
        </p:nvSpPr>
        <p:spPr bwMode="auto">
          <a:xfrm>
            <a:off x="381000" y="304800"/>
            <a:ext cx="990600" cy="990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295" name="PubCross"/>
          <p:cNvSpPr>
            <a:spLocks noEditPoints="1" noChangeArrowheads="1"/>
          </p:cNvSpPr>
          <p:nvPr/>
        </p:nvSpPr>
        <p:spPr bwMode="auto">
          <a:xfrm>
            <a:off x="7696200" y="5562600"/>
            <a:ext cx="990600" cy="990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296" name="PubCross"/>
          <p:cNvSpPr>
            <a:spLocks noEditPoints="1" noChangeArrowheads="1"/>
          </p:cNvSpPr>
          <p:nvPr/>
        </p:nvSpPr>
        <p:spPr bwMode="auto">
          <a:xfrm>
            <a:off x="304800" y="5486400"/>
            <a:ext cx="990600" cy="990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297" name="PubCross"/>
          <p:cNvSpPr>
            <a:spLocks noEditPoints="1" noChangeArrowheads="1"/>
          </p:cNvSpPr>
          <p:nvPr/>
        </p:nvSpPr>
        <p:spPr bwMode="auto">
          <a:xfrm>
            <a:off x="7924800" y="381000"/>
            <a:ext cx="990600" cy="990600"/>
          </a:xfrm>
          <a:custGeom>
            <a:avLst/>
            <a:gdLst>
              <a:gd name="G0" fmla="+- 0 0 0"/>
              <a:gd name="G1" fmla="+- 5400 0 0"/>
              <a:gd name="G2" fmla="+- 21600 0 5400"/>
              <a:gd name="G3" fmla="+- 5400 0 0"/>
              <a:gd name="G4" fmla="+- 21600 0 5400"/>
              <a:gd name="T0" fmla="*/ 10800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G1 w 21600"/>
              <a:gd name="T9" fmla="*/ G3 h 21600"/>
              <a:gd name="T10" fmla="*/ G2 w 21600"/>
              <a:gd name="T11" fmla="*/ G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5400" y="0"/>
                </a:moveTo>
                <a:lnTo>
                  <a:pt x="5400" y="5400"/>
                </a:lnTo>
                <a:lnTo>
                  <a:pt x="0" y="5400"/>
                </a:lnTo>
                <a:lnTo>
                  <a:pt x="0" y="16200"/>
                </a:lnTo>
                <a:lnTo>
                  <a:pt x="5400" y="162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16200"/>
                </a:lnTo>
                <a:lnTo>
                  <a:pt x="21600" y="16200"/>
                </a:lnTo>
                <a:lnTo>
                  <a:pt x="21600" y="5400"/>
                </a:lnTo>
                <a:lnTo>
                  <a:pt x="16200" y="5400"/>
                </a:lnTo>
                <a:lnTo>
                  <a:pt x="16200" y="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678</Words>
  <Application>Microsoft Office PowerPoint</Application>
  <PresentationFormat>On-screen Show (4:3)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CPR RULES</vt:lpstr>
      <vt:lpstr>ADULT CPR</vt:lpstr>
      <vt:lpstr>PowerPoint Presentation</vt:lpstr>
      <vt:lpstr>DIFFERENT TYPES OF CPR</vt:lpstr>
      <vt:lpstr>EMERGENCY ACTION STEPS (THE 3 C’S)</vt:lpstr>
      <vt:lpstr>LIFE THREATENING EMERGENCIES INCLUDE:</vt:lpstr>
      <vt:lpstr>A CONSCIOUS CHOKING VICTIM:</vt:lpstr>
      <vt:lpstr>CHECKING AN UNCONSCIOUS VICTIM:</vt:lpstr>
      <vt:lpstr>PowerPoint Presentation</vt:lpstr>
      <vt:lpstr>RESCUE BREATHING HAS A PULSE BUT IS NOT BREATHING</vt:lpstr>
      <vt:lpstr>SIGNS / SYMPTOMS  HEART ATTACK</vt:lpstr>
      <vt:lpstr>IMPORTANT STEPS FOR CARDIAC SURVIVAL</vt:lpstr>
      <vt:lpstr>CPR STEPS</vt:lpstr>
      <vt:lpstr>REPEAT CYCLE UNTIL…</vt:lpstr>
      <vt:lpstr>UNCONSCIOUS CHOKING CARE IS SIMILAR TO CPR WITH AN ADDITIONAL STEP BETWEEN COMPRESSIONS AND BREATHS</vt:lpstr>
      <vt:lpstr>Review</vt:lpstr>
      <vt:lpstr>Review Continued</vt:lpstr>
    </vt:vector>
  </TitlesOfParts>
  <Company>Charlotte-Mecklenburg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CPR RULES</dc:title>
  <dc:creator>andrew.cambruzzi</dc:creator>
  <cp:lastModifiedBy>Williams, Kimberly A.</cp:lastModifiedBy>
  <cp:revision>9</cp:revision>
  <dcterms:created xsi:type="dcterms:W3CDTF">2006-12-20T21:11:51Z</dcterms:created>
  <dcterms:modified xsi:type="dcterms:W3CDTF">2015-11-23T19:46:06Z</dcterms:modified>
</cp:coreProperties>
</file>