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F57DD-D5A5-DE43-9BF2-6DC1F58EEA7E}"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F57DD-D5A5-DE43-9BF2-6DC1F58EEA7E}"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F57DD-D5A5-DE43-9BF2-6DC1F58EEA7E}" type="datetimeFigureOut">
              <a:rPr lang="en-US" smtClean="0"/>
              <a:pPr/>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F57DD-D5A5-DE43-9BF2-6DC1F58EEA7E}" type="datetimeFigureOut">
              <a:rPr lang="en-US" smtClean="0"/>
              <a:pPr/>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F57DD-D5A5-DE43-9BF2-6DC1F58EEA7E}" type="datetimeFigureOut">
              <a:rPr lang="en-US" smtClean="0"/>
              <a:pPr/>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57DD-D5A5-DE43-9BF2-6DC1F58EEA7E}"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57DD-D5A5-DE43-9BF2-6DC1F58EEA7E}"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F57DD-D5A5-DE43-9BF2-6DC1F58EEA7E}" type="datetimeFigureOut">
              <a:rPr lang="en-US" smtClean="0"/>
              <a:pPr/>
              <a:t>3/2/2016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C0309-0CB9-EB4D-A18F-62DA8191C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5499"/>
            <a:ext cx="7772400" cy="2391265"/>
          </a:xfrm>
        </p:spPr>
        <p:style>
          <a:lnRef idx="1">
            <a:schemeClr val="accent2"/>
          </a:lnRef>
          <a:fillRef idx="3">
            <a:schemeClr val="accent2"/>
          </a:fillRef>
          <a:effectRef idx="2">
            <a:schemeClr val="accent2"/>
          </a:effectRef>
          <a:fontRef idx="minor">
            <a:schemeClr val="lt1"/>
          </a:fontRef>
        </p:style>
        <p:txBody>
          <a:bodyPr/>
          <a:lstStyle/>
          <a:p>
            <a:r>
              <a:rPr lang="en-US" dirty="0" smtClean="0"/>
              <a:t>Obesity in Childhood</a:t>
            </a:r>
            <a:endParaRPr lang="en-US" dirty="0"/>
          </a:p>
        </p:txBody>
      </p:sp>
      <p:sp>
        <p:nvSpPr>
          <p:cNvPr id="3" name="Subtitle 2"/>
          <p:cNvSpPr>
            <a:spLocks noGrp="1"/>
          </p:cNvSpPr>
          <p:nvPr>
            <p:ph type="subTitle" idx="1"/>
          </p:nvPr>
        </p:nvSpPr>
        <p:spPr>
          <a:xfrm>
            <a:off x="685800" y="3886200"/>
            <a:ext cx="7772400" cy="1752600"/>
          </a:xfrm>
        </p:spPr>
        <p:txBody>
          <a:bodyPr>
            <a:normAutofit/>
          </a:bodyPr>
          <a:lstStyle/>
          <a:p>
            <a:r>
              <a:rPr lang="en-US" sz="4400" dirty="0" smtClean="0">
                <a:solidFill>
                  <a:schemeClr val="accent2">
                    <a:lumMod val="75000"/>
                  </a:schemeClr>
                </a:solidFill>
              </a:rPr>
              <a:t>About 1/3 of American children </a:t>
            </a:r>
          </a:p>
          <a:p>
            <a:r>
              <a:rPr lang="en-US" sz="4400" dirty="0" smtClean="0">
                <a:solidFill>
                  <a:schemeClr val="accent2">
                    <a:lumMod val="75000"/>
                  </a:schemeClr>
                </a:solidFill>
              </a:rPr>
              <a:t>are overweight or obese.</a:t>
            </a:r>
            <a:endParaRPr lang="en-US" sz="4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altLang="en-US" smtClean="0">
                <a:latin typeface="Arial" panose="020B0604020202020204" pitchFamily="34" charset="0"/>
                <a:cs typeface="Arial" panose="020B0604020202020204" pitchFamily="34" charset="0"/>
              </a:rPr>
              <a:t>High Blood Pressure</a:t>
            </a:r>
          </a:p>
        </p:txBody>
      </p:sp>
      <p:sp>
        <p:nvSpPr>
          <p:cNvPr id="3" name="Content Placeholder 2"/>
          <p:cNvSpPr>
            <a:spLocks noGrp="1"/>
          </p:cNvSpPr>
          <p:nvPr>
            <p:ph sz="half" idx="1"/>
          </p:nvPr>
        </p:nvSpPr>
        <p:spPr/>
        <p:txBody>
          <a:bodyPr>
            <a:normAutofit fontScale="92500"/>
          </a:bodyPr>
          <a:lstStyle/>
          <a:p>
            <a:pPr eaLnBrk="1" hangingPunct="1">
              <a:lnSpc>
                <a:spcPct val="90000"/>
              </a:lnSpc>
              <a:buFont typeface="Arial" charset="0"/>
              <a:buNone/>
              <a:defRPr/>
            </a:pPr>
            <a:r>
              <a:rPr lang="en-US" sz="2600">
                <a:ea typeface="ＭＳ Ｐゴシック" charset="0"/>
              </a:rPr>
              <a:t>	</a:t>
            </a:r>
            <a:r>
              <a:rPr lang="en-US" sz="2600">
                <a:latin typeface="Arial" charset="0"/>
                <a:ea typeface="ＭＳ Ｐゴシック" charset="0"/>
                <a:cs typeface="Arial" charset="0"/>
              </a:rPr>
              <a:t>34% of Americans have high blood pressure (74.5 million)</a:t>
            </a:r>
          </a:p>
          <a:p>
            <a:pPr eaLnBrk="1" hangingPunct="1">
              <a:lnSpc>
                <a:spcPct val="90000"/>
              </a:lnSpc>
              <a:buFont typeface="Arial" charset="0"/>
              <a:buChar char="•"/>
              <a:defRPr/>
            </a:pPr>
            <a:endParaRPr lang="en-US" sz="2600">
              <a:latin typeface="Arial" charset="0"/>
              <a:ea typeface="ＭＳ Ｐゴシック" charset="0"/>
              <a:cs typeface="Arial" charset="0"/>
            </a:endParaRPr>
          </a:p>
          <a:p>
            <a:pPr eaLnBrk="1" hangingPunct="1">
              <a:lnSpc>
                <a:spcPct val="90000"/>
              </a:lnSpc>
              <a:buFont typeface="Arial" charset="0"/>
              <a:buNone/>
              <a:defRPr/>
            </a:pPr>
            <a:r>
              <a:rPr lang="en-US" sz="2600">
                <a:latin typeface="Arial" charset="0"/>
                <a:ea typeface="ＭＳ Ｐゴシック" charset="0"/>
                <a:cs typeface="Arial" charset="0"/>
              </a:rPr>
              <a:t>	High blood pressure is a major risk for</a:t>
            </a:r>
          </a:p>
          <a:p>
            <a:pPr lvl="1" eaLnBrk="1" hangingPunct="1">
              <a:lnSpc>
                <a:spcPct val="90000"/>
              </a:lnSpc>
              <a:buFont typeface="Arial" charset="0"/>
              <a:buChar char="–"/>
              <a:defRPr/>
            </a:pPr>
            <a:r>
              <a:rPr lang="en-US" sz="2200">
                <a:latin typeface="Arial" charset="0"/>
                <a:ea typeface="ＭＳ Ｐゴシック" charset="0"/>
                <a:cs typeface="Arial" charset="0"/>
              </a:rPr>
              <a:t>Heart (cardiovascular) disease</a:t>
            </a:r>
          </a:p>
          <a:p>
            <a:pPr lvl="1" eaLnBrk="1" hangingPunct="1">
              <a:lnSpc>
                <a:spcPct val="90000"/>
              </a:lnSpc>
              <a:buFont typeface="Arial" charset="0"/>
              <a:buChar char="–"/>
              <a:defRPr/>
            </a:pPr>
            <a:r>
              <a:rPr lang="en-US" sz="2200">
                <a:latin typeface="Arial" charset="0"/>
                <a:ea typeface="ＭＳ Ｐゴシック" charset="0"/>
                <a:cs typeface="Arial" charset="0"/>
              </a:rPr>
              <a:t>Stroke</a:t>
            </a:r>
          </a:p>
          <a:p>
            <a:pPr lvl="1" eaLnBrk="1" hangingPunct="1">
              <a:lnSpc>
                <a:spcPct val="90000"/>
              </a:lnSpc>
              <a:buFont typeface="Arial" charset="0"/>
              <a:buChar char="–"/>
              <a:defRPr/>
            </a:pPr>
            <a:r>
              <a:rPr lang="en-US" sz="2200">
                <a:latin typeface="Arial" charset="0"/>
                <a:ea typeface="ＭＳ Ｐゴシック" charset="0"/>
                <a:cs typeface="Arial" charset="0"/>
              </a:rPr>
              <a:t>Congestive heart failure</a:t>
            </a:r>
          </a:p>
          <a:p>
            <a:pPr lvl="1" eaLnBrk="1" hangingPunct="1">
              <a:lnSpc>
                <a:spcPct val="90000"/>
              </a:lnSpc>
              <a:buFont typeface="Arial" charset="0"/>
              <a:buChar char="–"/>
              <a:defRPr/>
            </a:pPr>
            <a:r>
              <a:rPr lang="en-US" sz="2200">
                <a:latin typeface="Arial" charset="0"/>
                <a:ea typeface="ＭＳ Ｐゴシック" charset="0"/>
                <a:cs typeface="Arial" charset="0"/>
              </a:rPr>
              <a:t>Kidney disease</a:t>
            </a:r>
          </a:p>
          <a:p>
            <a:pPr lvl="1" eaLnBrk="1" hangingPunct="1">
              <a:lnSpc>
                <a:spcPct val="90000"/>
              </a:lnSpc>
              <a:buFont typeface="Arial" charset="0"/>
              <a:buChar char="–"/>
              <a:defRPr/>
            </a:pPr>
            <a:endParaRPr lang="en-US" sz="2200">
              <a:ea typeface="ＭＳ Ｐゴシック" charset="0"/>
            </a:endParaRPr>
          </a:p>
        </p:txBody>
      </p:sp>
      <p:sp>
        <p:nvSpPr>
          <p:cNvPr id="4" name="Content Placeholder 3"/>
          <p:cNvSpPr>
            <a:spLocks noGrp="1"/>
          </p:cNvSpPr>
          <p:nvPr>
            <p:ph sz="half" idx="2"/>
          </p:nvPr>
        </p:nvSpPr>
        <p:spPr/>
        <p:txBody>
          <a:bodyPr rtlCol="0">
            <a:normAutofit fontScale="92500"/>
          </a:bodyPr>
          <a:lstStyle/>
          <a:p>
            <a:pPr eaLnBrk="1" fontAlgn="auto" hangingPunct="1">
              <a:spcAft>
                <a:spcPts val="0"/>
              </a:spcAft>
              <a:buFont typeface="Arial"/>
              <a:buNone/>
              <a:defRPr/>
            </a:pPr>
            <a:r>
              <a:rPr lang="en-US" dirty="0" smtClean="0">
                <a:ea typeface="+mn-ea"/>
                <a:cs typeface="+mn-cs"/>
              </a:rPr>
              <a:t>	</a:t>
            </a:r>
          </a:p>
          <a:p>
            <a:pPr eaLnBrk="1" fontAlgn="auto" hangingPunct="1">
              <a:spcAft>
                <a:spcPts val="0"/>
              </a:spcAft>
              <a:buFont typeface="Arial"/>
              <a:buNone/>
              <a:defRPr/>
            </a:pPr>
            <a:r>
              <a:rPr lang="en-US" dirty="0" smtClean="0">
                <a:ea typeface="+mn-ea"/>
                <a:cs typeface="+mn-cs"/>
              </a:rPr>
              <a:t>	</a:t>
            </a:r>
            <a:r>
              <a:rPr lang="en-US" dirty="0" smtClean="0">
                <a:latin typeface="Arial"/>
                <a:ea typeface="+mn-ea"/>
                <a:cs typeface="Arial"/>
              </a:rPr>
              <a:t>Dietary factors that increase risk of high blood pressure:</a:t>
            </a:r>
          </a:p>
          <a:p>
            <a:pPr lvl="1" eaLnBrk="1" fontAlgn="auto" hangingPunct="1">
              <a:spcAft>
                <a:spcPts val="0"/>
              </a:spcAft>
              <a:buFont typeface="Arial"/>
              <a:buChar char="–"/>
              <a:defRPr/>
            </a:pPr>
            <a:r>
              <a:rPr lang="en-US" dirty="0" smtClean="0">
                <a:latin typeface="Arial"/>
                <a:ea typeface="+mn-ea"/>
                <a:cs typeface="Arial"/>
              </a:rPr>
              <a:t>Excessive sodium intake</a:t>
            </a:r>
          </a:p>
          <a:p>
            <a:pPr lvl="1" eaLnBrk="1" fontAlgn="auto" hangingPunct="1">
              <a:spcAft>
                <a:spcPts val="0"/>
              </a:spcAft>
              <a:buFont typeface="Arial"/>
              <a:buChar char="–"/>
              <a:defRPr/>
            </a:pPr>
            <a:r>
              <a:rPr lang="en-US" dirty="0" smtClean="0">
                <a:latin typeface="Arial"/>
                <a:ea typeface="+mn-ea"/>
                <a:cs typeface="Arial"/>
              </a:rPr>
              <a:t>Insufficient potassium intake</a:t>
            </a:r>
          </a:p>
          <a:p>
            <a:pPr lvl="1" eaLnBrk="1" fontAlgn="auto" hangingPunct="1">
              <a:spcAft>
                <a:spcPts val="0"/>
              </a:spcAft>
              <a:buFont typeface="Arial"/>
              <a:buChar char="–"/>
              <a:defRPr/>
            </a:pPr>
            <a:r>
              <a:rPr lang="en-US" dirty="0" smtClean="0">
                <a:latin typeface="Arial"/>
                <a:ea typeface="+mn-ea"/>
                <a:cs typeface="Arial"/>
              </a:rPr>
              <a:t>Overweight and obesity</a:t>
            </a:r>
          </a:p>
          <a:p>
            <a:pPr lvl="1" eaLnBrk="1" fontAlgn="auto" hangingPunct="1">
              <a:spcAft>
                <a:spcPts val="0"/>
              </a:spcAft>
              <a:buFont typeface="Arial"/>
              <a:buChar char="–"/>
              <a:defRPr/>
            </a:pPr>
            <a:r>
              <a:rPr lang="en-US" dirty="0" smtClean="0">
                <a:latin typeface="Arial"/>
                <a:ea typeface="+mn-ea"/>
                <a:cs typeface="Arial"/>
              </a:rPr>
              <a:t>Excessive alcohol consumption </a:t>
            </a:r>
          </a:p>
        </p:txBody>
      </p:sp>
      <p:pic>
        <p:nvPicPr>
          <p:cNvPr id="5" name="Picture 4"/>
          <p:cNvPicPr>
            <a:picLocks noChangeAspect="1"/>
          </p:cNvPicPr>
          <p:nvPr/>
        </p:nvPicPr>
        <p:blipFill>
          <a:blip r:embed="rId2"/>
          <a:stretch>
            <a:fillRect/>
          </a:stretch>
        </p:blipFill>
        <p:spPr>
          <a:xfrm>
            <a:off x="6713116" y="128107"/>
            <a:ext cx="1631738" cy="1882775"/>
          </a:xfrm>
          <a:prstGeom prst="rect">
            <a:avLst/>
          </a:prstGeom>
          <a:effectLst>
            <a:glow rad="101600">
              <a:schemeClr val="accent6">
                <a:lumMod val="75000"/>
                <a:alpha val="75000"/>
              </a:schemeClr>
            </a:glow>
          </a:effectLst>
        </p:spPr>
      </p:pic>
    </p:spTree>
    <p:extLst>
      <p:ext uri="{BB962C8B-B14F-4D97-AF65-F5344CB8AC3E}">
        <p14:creationId xmlns:p14="http://schemas.microsoft.com/office/powerpoint/2010/main" val="45204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58813"/>
            <a:ext cx="4038600" cy="758825"/>
          </a:xfrm>
        </p:spPr>
        <p:txBody>
          <a:bodyPr>
            <a:normAutofit fontScale="90000"/>
          </a:bodyPr>
          <a:lstStyle/>
          <a:p>
            <a:pPr eaLnBrk="1" hangingPunct="1"/>
            <a:r>
              <a:rPr lang="en-US" altLang="en-US" smtClean="0">
                <a:latin typeface="Arial" panose="020B0604020202020204" pitchFamily="34" charset="0"/>
                <a:cs typeface="Arial" panose="020B0604020202020204" pitchFamily="34" charset="0"/>
              </a:rPr>
              <a:t>Diabetes</a:t>
            </a:r>
          </a:p>
        </p:txBody>
      </p:sp>
      <p:sp>
        <p:nvSpPr>
          <p:cNvPr id="16387" name="Content Placeholder 2"/>
          <p:cNvSpPr>
            <a:spLocks noGrp="1"/>
          </p:cNvSpPr>
          <p:nvPr>
            <p:ph sz="half" idx="1"/>
          </p:nvPr>
        </p:nvSpPr>
        <p:spPr>
          <a:xfrm>
            <a:off x="457200" y="2001838"/>
            <a:ext cx="4038600" cy="2797175"/>
          </a:xfrm>
        </p:spPr>
        <p:txBody>
          <a:bodyPr>
            <a:normAutofit lnSpcReduction="10000"/>
          </a:bodyPr>
          <a:lstStyle/>
          <a:p>
            <a:pPr eaLnBrk="1" hangingPunct="1">
              <a:buFont typeface="Arial" panose="020B0604020202020204" pitchFamily="34" charset="0"/>
              <a:buNone/>
            </a:pPr>
            <a:r>
              <a:rPr lang="en-US" altLang="en-US" smtClean="0"/>
              <a:t>	</a:t>
            </a:r>
            <a:r>
              <a:rPr lang="en-US" altLang="en-US" smtClean="0">
                <a:latin typeface="Arial" panose="020B0604020202020204" pitchFamily="34" charset="0"/>
                <a:cs typeface="Arial" panose="020B0604020202020204" pitchFamily="34" charset="0"/>
              </a:rPr>
              <a:t>11% of Americans have diabetes (24 million)</a:t>
            </a:r>
          </a:p>
          <a:p>
            <a:pPr eaLnBrk="1" hangingPunct="1">
              <a:buFont typeface="Arial" panose="020B0604020202020204" pitchFamily="34" charset="0"/>
              <a:buNone/>
            </a:pPr>
            <a:endParaRPr lang="en-US" altLang="en-US" sz="1000" smtClean="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mtClean="0">
                <a:latin typeface="Arial" panose="020B0604020202020204" pitchFamily="34" charset="0"/>
                <a:cs typeface="Arial" panose="020B0604020202020204" pitchFamily="34" charset="0"/>
              </a:rPr>
              <a:t>	35% of Americans have pre-diabetes (78 million)</a:t>
            </a:r>
          </a:p>
        </p:txBody>
      </p:sp>
      <p:sp>
        <p:nvSpPr>
          <p:cNvPr id="16388" name="Content Placeholder 3"/>
          <p:cNvSpPr>
            <a:spLocks noGrp="1"/>
          </p:cNvSpPr>
          <p:nvPr>
            <p:ph sz="half" idx="2"/>
          </p:nvPr>
        </p:nvSpPr>
        <p:spPr>
          <a:xfrm>
            <a:off x="4648200" y="2662238"/>
            <a:ext cx="4038600" cy="3463925"/>
          </a:xfrm>
        </p:spPr>
        <p:txBody>
          <a:bodyPr>
            <a:normAutofit lnSpcReduction="10000"/>
          </a:bodyPr>
          <a:lstStyle/>
          <a:p>
            <a:pPr eaLnBrk="1" hangingPunct="1"/>
            <a:endParaRPr lang="en-US" altLang="en-US" smtClean="0"/>
          </a:p>
          <a:p>
            <a:pPr eaLnBrk="1" hangingPunct="1">
              <a:buFont typeface="Arial" panose="020B0604020202020204" pitchFamily="34" charset="0"/>
              <a:buNone/>
            </a:pPr>
            <a:r>
              <a:rPr lang="en-US" altLang="en-US" smtClean="0"/>
              <a:t>	</a:t>
            </a:r>
            <a:r>
              <a:rPr lang="en-US" altLang="en-US" smtClean="0">
                <a:latin typeface="Arial" panose="020B0604020202020204" pitchFamily="34" charset="0"/>
                <a:cs typeface="Arial" panose="020B0604020202020204" pitchFamily="34" charset="0"/>
              </a:rPr>
              <a:t>The vast majority of Type II diabetes cases are linked to </a:t>
            </a:r>
          </a:p>
          <a:p>
            <a:pPr lvl="1" eaLnBrk="1" hangingPunct="1"/>
            <a:r>
              <a:rPr lang="en-US" altLang="en-US" smtClean="0">
                <a:latin typeface="Arial" panose="020B0604020202020204" pitchFamily="34" charset="0"/>
                <a:cs typeface="Arial" panose="020B0604020202020204" pitchFamily="34" charset="0"/>
              </a:rPr>
              <a:t>poor diet</a:t>
            </a:r>
          </a:p>
          <a:p>
            <a:pPr lvl="1" eaLnBrk="1" hangingPunct="1"/>
            <a:r>
              <a:rPr lang="en-US" altLang="en-US" smtClean="0">
                <a:latin typeface="Arial" panose="020B0604020202020204" pitchFamily="34" charset="0"/>
                <a:cs typeface="Arial" panose="020B0604020202020204" pitchFamily="34" charset="0"/>
              </a:rPr>
              <a:t>physical inactivity</a:t>
            </a:r>
          </a:p>
          <a:p>
            <a:pPr lvl="1" eaLnBrk="1" hangingPunct="1"/>
            <a:r>
              <a:rPr lang="en-US" altLang="en-US" smtClean="0">
                <a:latin typeface="Arial" panose="020B0604020202020204" pitchFamily="34" charset="0"/>
                <a:cs typeface="Arial" panose="020B0604020202020204" pitchFamily="34" charset="0"/>
              </a:rPr>
              <a:t>overweight / obesity</a:t>
            </a:r>
          </a:p>
          <a:p>
            <a:pPr eaLnBrk="1" hangingPunct="1"/>
            <a:endParaRPr lang="en-US" altLang="en-US" smtClean="0"/>
          </a:p>
          <a:p>
            <a:pPr eaLnBrk="1" hangingPunct="1"/>
            <a:endParaRPr lang="en-US" altLang="en-US" smtClean="0"/>
          </a:p>
        </p:txBody>
      </p:sp>
      <p:pic>
        <p:nvPicPr>
          <p:cNvPr id="2" name="Picture 1"/>
          <p:cNvPicPr>
            <a:picLocks noChangeAspect="1"/>
          </p:cNvPicPr>
          <p:nvPr/>
        </p:nvPicPr>
        <p:blipFill>
          <a:blip r:embed="rId2"/>
          <a:stretch>
            <a:fillRect/>
          </a:stretch>
        </p:blipFill>
        <p:spPr>
          <a:xfrm>
            <a:off x="4648200" y="490964"/>
            <a:ext cx="3938527" cy="2171033"/>
          </a:xfrm>
          <a:prstGeom prst="rect">
            <a:avLst/>
          </a:prstGeom>
          <a:effectLst>
            <a:glow rad="101600">
              <a:schemeClr val="accent6">
                <a:lumMod val="40000"/>
                <a:lumOff val="60000"/>
                <a:alpha val="75000"/>
              </a:schemeClr>
            </a:glow>
          </a:effectLst>
        </p:spPr>
      </p:pic>
    </p:spTree>
    <p:extLst>
      <p:ext uri="{BB962C8B-B14F-4D97-AF65-F5344CB8AC3E}">
        <p14:creationId xmlns:p14="http://schemas.microsoft.com/office/powerpoint/2010/main" val="2342841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0" y="274638"/>
            <a:ext cx="4559300" cy="1143000"/>
          </a:xfrm>
        </p:spPr>
        <p:txBody>
          <a:bodyPr/>
          <a:lstStyle/>
          <a:p>
            <a:pPr eaLnBrk="1" hangingPunct="1"/>
            <a:r>
              <a:rPr lang="en-US" altLang="en-US" smtClean="0"/>
              <a:t>Cancer</a:t>
            </a:r>
          </a:p>
        </p:txBody>
      </p:sp>
      <p:sp>
        <p:nvSpPr>
          <p:cNvPr id="3" name="Content Placeholder 2"/>
          <p:cNvSpPr>
            <a:spLocks noGrp="1"/>
          </p:cNvSpPr>
          <p:nvPr>
            <p:ph sz="half" idx="1"/>
          </p:nvPr>
        </p:nvSpPr>
        <p:spPr>
          <a:xfrm>
            <a:off x="609600" y="3627438"/>
            <a:ext cx="4038600" cy="2501900"/>
          </a:xfrm>
        </p:spPr>
        <p:txBody>
          <a:bodyPr rtlCol="0">
            <a:normAutofit/>
          </a:bodyPr>
          <a:lstStyle/>
          <a:p>
            <a:pPr eaLnBrk="1" fontAlgn="auto" hangingPunct="1">
              <a:spcAft>
                <a:spcPts val="0"/>
              </a:spcAft>
              <a:buFont typeface="Arial"/>
              <a:buNone/>
              <a:defRPr/>
            </a:pPr>
            <a:r>
              <a:rPr lang="en-US" dirty="0" smtClean="0">
                <a:ea typeface="+mn-ea"/>
                <a:cs typeface="+mn-cs"/>
              </a:rPr>
              <a:t>	Approximately 41% of Americans will be diagnosed with cancer in their lifetime (almost 1 out of 2 people)</a:t>
            </a:r>
          </a:p>
        </p:txBody>
      </p:sp>
      <p:sp>
        <p:nvSpPr>
          <p:cNvPr id="17412" name="Content Placeholder 3"/>
          <p:cNvSpPr>
            <a:spLocks noGrp="1"/>
          </p:cNvSpPr>
          <p:nvPr>
            <p:ph sz="half" idx="2"/>
          </p:nvPr>
        </p:nvSpPr>
        <p:spPr>
          <a:xfrm>
            <a:off x="4648200" y="1600200"/>
            <a:ext cx="4038600" cy="4879975"/>
          </a:xfrm>
        </p:spPr>
        <p:txBody>
          <a:bodyPr/>
          <a:lstStyle/>
          <a:p>
            <a:pPr eaLnBrk="1" hangingPunct="1">
              <a:lnSpc>
                <a:spcPct val="90000"/>
              </a:lnSpc>
              <a:buFont typeface="Arial" panose="020B0604020202020204" pitchFamily="34" charset="0"/>
              <a:buNone/>
            </a:pPr>
            <a:r>
              <a:rPr lang="en-US" altLang="en-US" smtClean="0"/>
              <a:t>	Dietary factors are associated with the risk  following cancers:</a:t>
            </a:r>
          </a:p>
          <a:p>
            <a:pPr lvl="1" eaLnBrk="1" hangingPunct="1">
              <a:lnSpc>
                <a:spcPct val="90000"/>
              </a:lnSpc>
            </a:pPr>
            <a:r>
              <a:rPr lang="en-US" altLang="en-US" smtClean="0"/>
              <a:t>Breast</a:t>
            </a:r>
          </a:p>
          <a:p>
            <a:pPr lvl="1" eaLnBrk="1" hangingPunct="1">
              <a:lnSpc>
                <a:spcPct val="90000"/>
              </a:lnSpc>
            </a:pPr>
            <a:r>
              <a:rPr lang="en-US" altLang="en-US" smtClean="0"/>
              <a:t>Endometrial</a:t>
            </a:r>
          </a:p>
          <a:p>
            <a:pPr lvl="1" eaLnBrk="1" hangingPunct="1">
              <a:lnSpc>
                <a:spcPct val="90000"/>
              </a:lnSpc>
            </a:pPr>
            <a:r>
              <a:rPr lang="en-US" altLang="en-US" smtClean="0"/>
              <a:t>Colon</a:t>
            </a:r>
          </a:p>
          <a:p>
            <a:pPr lvl="1" eaLnBrk="1" hangingPunct="1">
              <a:lnSpc>
                <a:spcPct val="90000"/>
              </a:lnSpc>
            </a:pPr>
            <a:r>
              <a:rPr lang="en-US" altLang="en-US" smtClean="0"/>
              <a:t>Kidney</a:t>
            </a:r>
          </a:p>
          <a:p>
            <a:pPr lvl="1" eaLnBrk="1" hangingPunct="1">
              <a:lnSpc>
                <a:spcPct val="90000"/>
              </a:lnSpc>
            </a:pPr>
            <a:r>
              <a:rPr lang="en-US" altLang="en-US" smtClean="0"/>
              <a:t>Mouth</a:t>
            </a:r>
          </a:p>
          <a:p>
            <a:pPr lvl="1" eaLnBrk="1" hangingPunct="1">
              <a:lnSpc>
                <a:spcPct val="90000"/>
              </a:lnSpc>
            </a:pPr>
            <a:r>
              <a:rPr lang="en-US" altLang="en-US" smtClean="0"/>
              <a:t>Pharynx</a:t>
            </a:r>
          </a:p>
          <a:p>
            <a:pPr lvl="1" eaLnBrk="1" hangingPunct="1">
              <a:lnSpc>
                <a:spcPct val="90000"/>
              </a:lnSpc>
            </a:pPr>
            <a:r>
              <a:rPr lang="en-US" altLang="en-US" smtClean="0"/>
              <a:t> Larynx</a:t>
            </a:r>
          </a:p>
          <a:p>
            <a:pPr lvl="1" eaLnBrk="1" hangingPunct="1">
              <a:lnSpc>
                <a:spcPct val="90000"/>
              </a:lnSpc>
            </a:pPr>
            <a:r>
              <a:rPr lang="en-US" altLang="en-US" smtClean="0"/>
              <a:t>Esophagus</a:t>
            </a:r>
          </a:p>
          <a:p>
            <a:pPr lvl="1" eaLnBrk="1" hangingPunct="1">
              <a:lnSpc>
                <a:spcPct val="90000"/>
              </a:lnSpc>
            </a:pPr>
            <a:endParaRPr lang="en-US" altLang="en-US" smtClean="0"/>
          </a:p>
        </p:txBody>
      </p:sp>
      <p:pic>
        <p:nvPicPr>
          <p:cNvPr id="2" name="Picture 1"/>
          <p:cNvPicPr>
            <a:picLocks noChangeAspect="1"/>
          </p:cNvPicPr>
          <p:nvPr/>
        </p:nvPicPr>
        <p:blipFill>
          <a:blip r:embed="rId2"/>
          <a:stretch>
            <a:fillRect/>
          </a:stretch>
        </p:blipFill>
        <p:spPr>
          <a:xfrm>
            <a:off x="971434" y="274638"/>
            <a:ext cx="3156342" cy="3167151"/>
          </a:xfrm>
          <a:prstGeom prst="rect">
            <a:avLst/>
          </a:prstGeom>
          <a:effectLst>
            <a:glow rad="101600">
              <a:srgbClr val="660066">
                <a:alpha val="75000"/>
              </a:srgbClr>
            </a:glow>
          </a:effectLst>
        </p:spPr>
      </p:pic>
    </p:spTree>
    <p:extLst>
      <p:ext uri="{BB962C8B-B14F-4D97-AF65-F5344CB8AC3E}">
        <p14:creationId xmlns:p14="http://schemas.microsoft.com/office/powerpoint/2010/main" val="2427879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Osteoporosis</a:t>
            </a:r>
          </a:p>
        </p:txBody>
      </p:sp>
      <p:sp>
        <p:nvSpPr>
          <p:cNvPr id="3" name="Content Placeholder 2"/>
          <p:cNvSpPr>
            <a:spLocks noGrp="1"/>
          </p:cNvSpPr>
          <p:nvPr>
            <p:ph sz="half" idx="1"/>
          </p:nvPr>
        </p:nvSpPr>
        <p:spPr>
          <a:xfrm>
            <a:off x="457200" y="1600200"/>
            <a:ext cx="4038600" cy="1606550"/>
          </a:xfrm>
        </p:spPr>
        <p:txBody>
          <a:bodyPr>
            <a:normAutofit fontScale="85000" lnSpcReduction="20000"/>
          </a:bodyPr>
          <a:lstStyle/>
          <a:p>
            <a:pPr eaLnBrk="1" hangingPunct="1">
              <a:lnSpc>
                <a:spcPct val="90000"/>
              </a:lnSpc>
              <a:buFont typeface="Arial" charset="0"/>
              <a:buNone/>
              <a:defRPr/>
            </a:pPr>
            <a:r>
              <a:rPr lang="en-US" sz="2600" dirty="0">
                <a:ea typeface="ＭＳ Ｐゴシック" charset="0"/>
              </a:rPr>
              <a:t>	</a:t>
            </a:r>
            <a:r>
              <a:rPr lang="en-US" sz="3000" dirty="0">
                <a:ea typeface="ＭＳ Ｐゴシック" charset="0"/>
              </a:rPr>
              <a:t>50% of women and 25% of men will have an osteoporosis-related fracture in their lifetime</a:t>
            </a:r>
            <a:r>
              <a:rPr lang="en-US" sz="3000" dirty="0" smtClean="0">
                <a:ea typeface="ＭＳ Ｐゴシック" charset="0"/>
              </a:rPr>
              <a:t>.</a:t>
            </a:r>
            <a:endParaRPr lang="en-US" sz="3000" dirty="0">
              <a:ea typeface="ＭＳ Ｐゴシック" charset="0"/>
            </a:endParaRPr>
          </a:p>
          <a:p>
            <a:pPr eaLnBrk="1" hangingPunct="1">
              <a:lnSpc>
                <a:spcPct val="90000"/>
              </a:lnSpc>
              <a:buFont typeface="Arial" charset="0"/>
              <a:buNone/>
              <a:defRPr/>
            </a:pPr>
            <a:r>
              <a:rPr lang="en-US" sz="2600" dirty="0">
                <a:ea typeface="ＭＳ Ｐゴシック" charset="0"/>
              </a:rPr>
              <a:t>	</a:t>
            </a:r>
          </a:p>
        </p:txBody>
      </p:sp>
      <p:sp>
        <p:nvSpPr>
          <p:cNvPr id="4" name="Content Placeholder 3"/>
          <p:cNvSpPr>
            <a:spLocks noGrp="1"/>
          </p:cNvSpPr>
          <p:nvPr>
            <p:ph sz="half" idx="2"/>
          </p:nvPr>
        </p:nvSpPr>
        <p:spPr>
          <a:xfrm>
            <a:off x="4648200" y="1417638"/>
            <a:ext cx="4038600" cy="4708525"/>
          </a:xfrm>
        </p:spPr>
        <p:txBody>
          <a:bodyPr rtlCol="0">
            <a:normAutofit fontScale="85000" lnSpcReduction="20000"/>
          </a:bodyPr>
          <a:lstStyle/>
          <a:p>
            <a:pPr eaLnBrk="1" fontAlgn="auto" hangingPunct="1">
              <a:spcAft>
                <a:spcPts val="0"/>
              </a:spcAft>
              <a:buFont typeface="Arial" charset="0"/>
              <a:buNone/>
              <a:defRPr/>
            </a:pPr>
            <a:r>
              <a:rPr lang="en-US" dirty="0" smtClean="0">
                <a:ea typeface="+mn-ea"/>
                <a:cs typeface="+mn-cs"/>
              </a:rPr>
              <a:t>	</a:t>
            </a:r>
            <a:r>
              <a:rPr lang="en-US" dirty="0">
                <a:ea typeface="ＭＳ Ｐゴシック" charset="0"/>
              </a:rPr>
              <a:t>Even though these fractures happened in old people, 90% of bone density (thickness) is developed during the teen years.</a:t>
            </a:r>
          </a:p>
          <a:p>
            <a:pPr eaLnBrk="1" fontAlgn="auto" hangingPunct="1">
              <a:spcAft>
                <a:spcPts val="0"/>
              </a:spcAft>
              <a:buFont typeface="Arial"/>
              <a:buNone/>
              <a:defRPr/>
            </a:pPr>
            <a:endParaRPr lang="en-US" dirty="0" smtClean="0">
              <a:ea typeface="ＭＳ Ｐゴシック" charset="0"/>
            </a:endParaRPr>
          </a:p>
          <a:p>
            <a:pPr eaLnBrk="1" fontAlgn="auto" hangingPunct="1">
              <a:spcAft>
                <a:spcPts val="0"/>
              </a:spcAft>
              <a:buFont typeface="Arial"/>
              <a:buNone/>
              <a:defRPr/>
            </a:pPr>
            <a:endParaRPr lang="en-US" dirty="0">
              <a:ea typeface="+mn-ea"/>
              <a:cs typeface="+mn-cs"/>
            </a:endParaRPr>
          </a:p>
          <a:p>
            <a:pPr eaLnBrk="1" fontAlgn="auto" hangingPunct="1">
              <a:spcAft>
                <a:spcPts val="0"/>
              </a:spcAft>
              <a:buFont typeface="Arial"/>
              <a:buNone/>
              <a:defRPr/>
            </a:pPr>
            <a:r>
              <a:rPr lang="en-US" dirty="0" smtClean="0">
                <a:ea typeface="+mn-ea"/>
                <a:cs typeface="+mn-cs"/>
              </a:rPr>
              <a:t>Adequate nutrition and regular physical activity are important factors in achieving and maintaining optimal bone mass.</a:t>
            </a:r>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4189" y="3206637"/>
            <a:ext cx="2317750" cy="3455987"/>
          </a:xfrm>
          <a:prstGeom prst="rect">
            <a:avLst/>
          </a:prstGeom>
          <a:noFill/>
          <a:ln>
            <a:noFill/>
          </a:ln>
          <a:effectLst>
            <a:glow rad="101600">
              <a:schemeClr val="accent5">
                <a:lumMod val="75000"/>
                <a:alpha val="75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851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571038" y="533400"/>
            <a:ext cx="8004385" cy="14465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r>
              <a:rPr lang="en-US" sz="4400" dirty="0" smtClean="0">
                <a:solidFill>
                  <a:srgbClr val="953735"/>
                </a:solidFill>
                <a:latin typeface="Calibri" charset="0"/>
              </a:rPr>
              <a:t>The childhood obesity epidemic is increasing . . . </a:t>
            </a:r>
            <a:endParaRPr lang="en-US" sz="4400" dirty="0">
              <a:solidFill>
                <a:srgbClr val="953735"/>
              </a:solidFill>
              <a:latin typeface="Calibri" charset="0"/>
            </a:endParaRPr>
          </a:p>
        </p:txBody>
      </p:sp>
      <p:pic>
        <p:nvPicPr>
          <p:cNvPr id="3074" name="Picture 2"/>
          <p:cNvPicPr>
            <a:picLocks noChangeAspect="1" noChangeArrowheads="1"/>
          </p:cNvPicPr>
          <p:nvPr/>
        </p:nvPicPr>
        <p:blipFill>
          <a:blip r:embed="rId2" cstate="print"/>
          <a:srcRect/>
          <a:stretch>
            <a:fillRect/>
          </a:stretch>
        </p:blipFill>
        <p:spPr bwMode="auto">
          <a:xfrm>
            <a:off x="1828800" y="2133600"/>
            <a:ext cx="5867400" cy="43943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62234" y="1376364"/>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1999</a:t>
            </a:r>
          </a:p>
        </p:txBody>
      </p:sp>
      <p:sp>
        <p:nvSpPr>
          <p:cNvPr id="32771" name="Rectangle 3"/>
          <p:cNvSpPr>
            <a:spLocks noChangeArrowheads="1"/>
          </p:cNvSpPr>
          <p:nvPr/>
        </p:nvSpPr>
        <p:spPr bwMode="auto">
          <a:xfrm>
            <a:off x="295365" y="236270"/>
            <a:ext cx="8575424" cy="10591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prstTxWarp prst="textNoShape">
              <a:avLst/>
            </a:prstTxWarp>
          </a:bodyPr>
          <a:lstStyle/>
          <a:p>
            <a:pPr algn="ctr" eaLnBrk="0" hangingPunct="0"/>
            <a:r>
              <a:rPr lang="en-US" b="1" dirty="0">
                <a:solidFill>
                  <a:schemeClr val="accent2">
                    <a:lumMod val="50000"/>
                  </a:schemeClr>
                </a:solidFill>
                <a:latin typeface="Verdana" charset="0"/>
              </a:rPr>
              <a:t>Obesity Trends* Among U.S. Adults</a:t>
            </a:r>
            <a:r>
              <a:rPr lang="en-US" b="1" dirty="0">
                <a:solidFill>
                  <a:srgbClr val="201D5D"/>
                </a:solidFill>
                <a:latin typeface="Verdana" charset="0"/>
              </a:rPr>
              <a:t/>
            </a:r>
            <a:br>
              <a:rPr lang="en-US" b="1" dirty="0">
                <a:solidFill>
                  <a:srgbClr val="201D5D"/>
                </a:solidFill>
                <a:latin typeface="Verdana" charset="0"/>
              </a:rPr>
            </a:br>
            <a:r>
              <a:rPr lang="en-US" b="1" dirty="0">
                <a:solidFill>
                  <a:srgbClr val="DE3021"/>
                </a:solidFill>
                <a:latin typeface="Verdana" charset="0"/>
              </a:rPr>
              <a:t>BRFSS,</a:t>
            </a:r>
            <a:r>
              <a:rPr lang="en-US" b="1" dirty="0">
                <a:solidFill>
                  <a:srgbClr val="201D5D"/>
                </a:solidFill>
                <a:latin typeface="Verdana" charset="0"/>
              </a:rPr>
              <a:t> </a:t>
            </a:r>
            <a:r>
              <a:rPr lang="en-US" b="1" dirty="0">
                <a:solidFill>
                  <a:srgbClr val="DE3021"/>
                </a:solidFill>
                <a:latin typeface="Verdana" charset="0"/>
              </a:rPr>
              <a:t>1990, 1999, 2009</a:t>
            </a:r>
          </a:p>
        </p:txBody>
      </p:sp>
      <p:sp>
        <p:nvSpPr>
          <p:cNvPr id="32772" name="Text Box 4"/>
          <p:cNvSpPr txBox="1">
            <a:spLocks noChangeArrowheads="1"/>
          </p:cNvSpPr>
          <p:nvPr/>
        </p:nvSpPr>
        <p:spPr bwMode="auto">
          <a:xfrm>
            <a:off x="0" y="990600"/>
            <a:ext cx="9144000" cy="304800"/>
          </a:xfrm>
          <a:prstGeom prst="rect">
            <a:avLst/>
          </a:prstGeom>
          <a:noFill/>
          <a:ln w="7938">
            <a:noFill/>
            <a:miter lim="800000"/>
            <a:headEnd/>
            <a:tailEnd/>
          </a:ln>
        </p:spPr>
        <p:txBody>
          <a:bodyPr>
            <a:prstTxWarp prst="textNoShape">
              <a:avLst/>
            </a:prstTxWarp>
            <a:spAutoFit/>
          </a:bodyPr>
          <a:lstStyle/>
          <a:p>
            <a:pPr algn="ctr" eaLnBrk="0" hangingPunct="0">
              <a:spcBef>
                <a:spcPct val="50000"/>
              </a:spcBef>
            </a:pPr>
            <a:r>
              <a:rPr lang="en-US" sz="1400" b="1" dirty="0">
                <a:solidFill>
                  <a:srgbClr val="953735"/>
                </a:solidFill>
                <a:latin typeface="Verdana" charset="0"/>
              </a:rPr>
              <a:t>(*BMI </a:t>
            </a:r>
            <a:r>
              <a:rPr lang="en-US" sz="1400" b="1" dirty="0">
                <a:solidFill>
                  <a:srgbClr val="953735"/>
                </a:solidFill>
                <a:latin typeface="Verdana" charset="0"/>
                <a:sym typeface="Symbol" charset="2"/>
              </a:rPr>
              <a:t></a:t>
            </a:r>
            <a:r>
              <a:rPr lang="en-US" sz="1400" b="1" dirty="0">
                <a:solidFill>
                  <a:srgbClr val="953735"/>
                </a:solidFill>
                <a:latin typeface="Verdana" charset="0"/>
              </a:rPr>
              <a:t>30, or about 30 lbs. overweight for 5’4” person)</a:t>
            </a:r>
          </a:p>
        </p:txBody>
      </p:sp>
      <p:sp>
        <p:nvSpPr>
          <p:cNvPr id="32773" name="Text Box 5"/>
          <p:cNvSpPr txBox="1">
            <a:spLocks noChangeArrowheads="1"/>
          </p:cNvSpPr>
          <p:nvPr/>
        </p:nvSpPr>
        <p:spPr bwMode="auto">
          <a:xfrm>
            <a:off x="4233334" y="3378201"/>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2009</a:t>
            </a:r>
          </a:p>
        </p:txBody>
      </p:sp>
      <p:grpSp>
        <p:nvGrpSpPr>
          <p:cNvPr id="2" name="Group 6"/>
          <p:cNvGrpSpPr>
            <a:grpSpLocks/>
          </p:cNvGrpSpPr>
          <p:nvPr/>
        </p:nvGrpSpPr>
        <p:grpSpPr bwMode="auto">
          <a:xfrm>
            <a:off x="444219" y="1752096"/>
            <a:ext cx="3227211" cy="1866900"/>
            <a:chOff x="728" y="1077"/>
            <a:chExt cx="4371" cy="2247"/>
          </a:xfrm>
        </p:grpSpPr>
        <p:sp>
          <p:nvSpPr>
            <p:cNvPr id="32938" name="Freeform 7"/>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39" name="Freeform 8"/>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0" name="Freeform 9"/>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1" name="Freeform 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2" name="Freeform 1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43" name="Freeform 12"/>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4" name="Freeform 13"/>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5" name="Freeform 14"/>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6" name="Freeform 15"/>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7" name="Freeform 16"/>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8" name="Freeform 17"/>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9" name="Freeform 18"/>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0" name="Freeform 19"/>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1" name="Freeform 20"/>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2" name="Freeform 21"/>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3" name="Freeform 22"/>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4" name="Freeform 23"/>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55" name="Freeform 24"/>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6" name="Freeform 25"/>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57" name="Freeform 26"/>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8" name="Freeform 27"/>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9" name="Freeform 28"/>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0" name="Freeform 2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1" name="Freeform 3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98" name="Freeform 33"/>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99" name="Freeform 34"/>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0" name="Freeform 35"/>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1" name="Freeform 36"/>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2" name="Freeform 37"/>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3" name="Freeform 38"/>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4" name="Freeform 39"/>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5" name="Freeform 40"/>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6" name="Freeform 41"/>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7" name="Freeform 42"/>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8" name="Freeform 43"/>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9" name="Freeform 44"/>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10" name="Freeform 45"/>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11" name="Freeform 46"/>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grpSp>
        <p:sp>
          <p:nvSpPr>
            <p:cNvPr id="32963" name="Freeform 4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4" name="Freeform 48"/>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5" name="Freeform 49"/>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6" name="Freeform 50"/>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7" name="Freeform 51"/>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68" name="Freeform 52"/>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9" name="Freeform 53"/>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70" name="Freeform 54"/>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1" name="Freeform 55"/>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2" name="Freeform 56"/>
            <p:cNvSpPr>
              <a:spLocks/>
            </p:cNvSpPr>
            <p:nvPr/>
          </p:nvSpPr>
          <p:spPr bwMode="auto">
            <a:xfrm>
              <a:off x="3925" y="1506"/>
              <a:ext cx="267" cy="346"/>
            </a:xfrm>
            <a:custGeom>
              <a:avLst/>
              <a:gdLst>
                <a:gd name="T0" fmla="*/ 134 w 52"/>
                <a:gd name="T1" fmla="*/ 331 h 71"/>
                <a:gd name="T2" fmla="*/ 221 w 52"/>
                <a:gd name="T3" fmla="*/ 327 h 71"/>
                <a:gd name="T4" fmla="*/ 231 w 52"/>
                <a:gd name="T5" fmla="*/ 302 h 71"/>
                <a:gd name="T6" fmla="*/ 231 w 52"/>
                <a:gd name="T7" fmla="*/ 283 h 71"/>
                <a:gd name="T8" fmla="*/ 246 w 52"/>
                <a:gd name="T9" fmla="*/ 268 h 71"/>
                <a:gd name="T10" fmla="*/ 252 w 52"/>
                <a:gd name="T11" fmla="*/ 253 h 71"/>
                <a:gd name="T12" fmla="*/ 257 w 52"/>
                <a:gd name="T13" fmla="*/ 244 h 71"/>
                <a:gd name="T14" fmla="*/ 262 w 52"/>
                <a:gd name="T15" fmla="*/ 249 h 71"/>
                <a:gd name="T16" fmla="*/ 267 w 52"/>
                <a:gd name="T17" fmla="*/ 244 h 71"/>
                <a:gd name="T18" fmla="*/ 267 w 52"/>
                <a:gd name="T19" fmla="*/ 224 h 71"/>
                <a:gd name="T20" fmla="*/ 262 w 52"/>
                <a:gd name="T21" fmla="*/ 205 h 71"/>
                <a:gd name="T22" fmla="*/ 241 w 52"/>
                <a:gd name="T23" fmla="*/ 136 h 71"/>
                <a:gd name="T24" fmla="*/ 216 w 52"/>
                <a:gd name="T25" fmla="*/ 136 h 71"/>
                <a:gd name="T26" fmla="*/ 185 w 52"/>
                <a:gd name="T27" fmla="*/ 175 h 71"/>
                <a:gd name="T28" fmla="*/ 180 w 52"/>
                <a:gd name="T29" fmla="*/ 171 h 71"/>
                <a:gd name="T30" fmla="*/ 169 w 52"/>
                <a:gd name="T31" fmla="*/ 166 h 71"/>
                <a:gd name="T32" fmla="*/ 169 w 52"/>
                <a:gd name="T33" fmla="*/ 146 h 71"/>
                <a:gd name="T34" fmla="*/ 185 w 52"/>
                <a:gd name="T35" fmla="*/ 136 h 71"/>
                <a:gd name="T36" fmla="*/ 185 w 52"/>
                <a:gd name="T37" fmla="*/ 127 h 71"/>
                <a:gd name="T38" fmla="*/ 195 w 52"/>
                <a:gd name="T39" fmla="*/ 117 h 71"/>
                <a:gd name="T40" fmla="*/ 195 w 52"/>
                <a:gd name="T41" fmla="*/ 83 h 71"/>
                <a:gd name="T42" fmla="*/ 190 w 52"/>
                <a:gd name="T43" fmla="*/ 68 h 71"/>
                <a:gd name="T44" fmla="*/ 180 w 52"/>
                <a:gd name="T45" fmla="*/ 58 h 71"/>
                <a:gd name="T46" fmla="*/ 190 w 52"/>
                <a:gd name="T47" fmla="*/ 49 h 71"/>
                <a:gd name="T48" fmla="*/ 185 w 52"/>
                <a:gd name="T49" fmla="*/ 34 h 71"/>
                <a:gd name="T50" fmla="*/ 154 w 52"/>
                <a:gd name="T51" fmla="*/ 19 h 71"/>
                <a:gd name="T52" fmla="*/ 134 w 52"/>
                <a:gd name="T53" fmla="*/ 10 h 71"/>
                <a:gd name="T54" fmla="*/ 108 w 52"/>
                <a:gd name="T55" fmla="*/ 5 h 71"/>
                <a:gd name="T56" fmla="*/ 92 w 52"/>
                <a:gd name="T57" fmla="*/ 5 h 71"/>
                <a:gd name="T58" fmla="*/ 77 w 52"/>
                <a:gd name="T59" fmla="*/ 15 h 71"/>
                <a:gd name="T60" fmla="*/ 77 w 52"/>
                <a:gd name="T61" fmla="*/ 29 h 71"/>
                <a:gd name="T62" fmla="*/ 82 w 52"/>
                <a:gd name="T63" fmla="*/ 34 h 71"/>
                <a:gd name="T64" fmla="*/ 77 w 52"/>
                <a:gd name="T65" fmla="*/ 39 h 71"/>
                <a:gd name="T66" fmla="*/ 67 w 52"/>
                <a:gd name="T67" fmla="*/ 49 h 71"/>
                <a:gd name="T68" fmla="*/ 62 w 52"/>
                <a:gd name="T69" fmla="*/ 63 h 71"/>
                <a:gd name="T70" fmla="*/ 62 w 52"/>
                <a:gd name="T71" fmla="*/ 83 h 71"/>
                <a:gd name="T72" fmla="*/ 51 w 52"/>
                <a:gd name="T73" fmla="*/ 78 h 71"/>
                <a:gd name="T74" fmla="*/ 51 w 52"/>
                <a:gd name="T75" fmla="*/ 63 h 71"/>
                <a:gd name="T76" fmla="*/ 51 w 52"/>
                <a:gd name="T77" fmla="*/ 54 h 71"/>
                <a:gd name="T78" fmla="*/ 41 w 52"/>
                <a:gd name="T79" fmla="*/ 63 h 71"/>
                <a:gd name="T80" fmla="*/ 41 w 52"/>
                <a:gd name="T81" fmla="*/ 78 h 71"/>
                <a:gd name="T82" fmla="*/ 26 w 52"/>
                <a:gd name="T83" fmla="*/ 83 h 71"/>
                <a:gd name="T84" fmla="*/ 21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31 w 52"/>
                <a:gd name="T97" fmla="*/ 244 h 71"/>
                <a:gd name="T98" fmla="*/ 36 w 52"/>
                <a:gd name="T99" fmla="*/ 268 h 71"/>
                <a:gd name="T100" fmla="*/ 36 w 52"/>
                <a:gd name="T101" fmla="*/ 273 h 71"/>
                <a:gd name="T102" fmla="*/ 31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3" name="Freeform 57"/>
            <p:cNvSpPr>
              <a:spLocks/>
            </p:cNvSpPr>
            <p:nvPr/>
          </p:nvSpPr>
          <p:spPr bwMode="auto">
            <a:xfrm>
              <a:off x="3669" y="1384"/>
              <a:ext cx="426" cy="200"/>
            </a:xfrm>
            <a:custGeom>
              <a:avLst/>
              <a:gdLst>
                <a:gd name="T0" fmla="*/ 21 w 83"/>
                <a:gd name="T1" fmla="*/ 78 h 41"/>
                <a:gd name="T2" fmla="*/ 41 w 83"/>
                <a:gd name="T3" fmla="*/ 63 h 41"/>
                <a:gd name="T4" fmla="*/ 103 w 83"/>
                <a:gd name="T5" fmla="*/ 29 h 41"/>
                <a:gd name="T6" fmla="*/ 133 w 83"/>
                <a:gd name="T7" fmla="*/ 5 h 41"/>
                <a:gd name="T8" fmla="*/ 159 w 83"/>
                <a:gd name="T9" fmla="*/ 5 h 41"/>
                <a:gd name="T10" fmla="*/ 144 w 83"/>
                <a:gd name="T11" fmla="*/ 20 h 41"/>
                <a:gd name="T12" fmla="*/ 118 w 83"/>
                <a:gd name="T13" fmla="*/ 44 h 41"/>
                <a:gd name="T14" fmla="*/ 118 w 83"/>
                <a:gd name="T15" fmla="*/ 59 h 41"/>
                <a:gd name="T16" fmla="*/ 144 w 83"/>
                <a:gd name="T17" fmla="*/ 49 h 41"/>
                <a:gd name="T18" fmla="*/ 200 w 83"/>
                <a:gd name="T19" fmla="*/ 73 h 41"/>
                <a:gd name="T20" fmla="*/ 221 w 83"/>
                <a:gd name="T21" fmla="*/ 78 h 41"/>
                <a:gd name="T22" fmla="*/ 226 w 83"/>
                <a:gd name="T23" fmla="*/ 83 h 41"/>
                <a:gd name="T24" fmla="*/ 251 w 83"/>
                <a:gd name="T25" fmla="*/ 63 h 41"/>
                <a:gd name="T26" fmla="*/ 328 w 83"/>
                <a:gd name="T27" fmla="*/ 39 h 41"/>
                <a:gd name="T28" fmla="*/ 323 w 83"/>
                <a:gd name="T29" fmla="*/ 54 h 41"/>
                <a:gd name="T30" fmla="*/ 339 w 83"/>
                <a:gd name="T31" fmla="*/ 68 h 41"/>
                <a:gd name="T32" fmla="*/ 370 w 83"/>
                <a:gd name="T33" fmla="*/ 63 h 41"/>
                <a:gd name="T34" fmla="*/ 390 w 83"/>
                <a:gd name="T35" fmla="*/ 88 h 41"/>
                <a:gd name="T36" fmla="*/ 421 w 83"/>
                <a:gd name="T37" fmla="*/ 93 h 41"/>
                <a:gd name="T38" fmla="*/ 421 w 83"/>
                <a:gd name="T39" fmla="*/ 102 h 41"/>
                <a:gd name="T40" fmla="*/ 405 w 83"/>
                <a:gd name="T41" fmla="*/ 102 h 41"/>
                <a:gd name="T42" fmla="*/ 385 w 83"/>
                <a:gd name="T43" fmla="*/ 102 h 41"/>
                <a:gd name="T44" fmla="*/ 354 w 83"/>
                <a:gd name="T45" fmla="*/ 102 h 41"/>
                <a:gd name="T46" fmla="*/ 354 w 83"/>
                <a:gd name="T47" fmla="*/ 117 h 41"/>
                <a:gd name="T48" fmla="*/ 318 w 83"/>
                <a:gd name="T49" fmla="*/ 102 h 41"/>
                <a:gd name="T50" fmla="*/ 293 w 83"/>
                <a:gd name="T51" fmla="*/ 112 h 41"/>
                <a:gd name="T52" fmla="*/ 282 w 83"/>
                <a:gd name="T53" fmla="*/ 122 h 41"/>
                <a:gd name="T54" fmla="*/ 257 w 83"/>
                <a:gd name="T55" fmla="*/ 122 h 41"/>
                <a:gd name="T56" fmla="*/ 236 w 83"/>
                <a:gd name="T57" fmla="*/ 146 h 41"/>
                <a:gd name="T58" fmla="*/ 241 w 83"/>
                <a:gd name="T59" fmla="*/ 137 h 41"/>
                <a:gd name="T60" fmla="*/ 226 w 83"/>
                <a:gd name="T61" fmla="*/ 137 h 41"/>
                <a:gd name="T62" fmla="*/ 216 w 83"/>
                <a:gd name="T63" fmla="*/ 132 h 41"/>
                <a:gd name="T64" fmla="*/ 205 w 83"/>
                <a:gd name="T65" fmla="*/ 156 h 41"/>
                <a:gd name="T66" fmla="*/ 185 w 83"/>
                <a:gd name="T67" fmla="*/ 185 h 41"/>
                <a:gd name="T68" fmla="*/ 175 w 83"/>
                <a:gd name="T69" fmla="*/ 190 h 41"/>
                <a:gd name="T70" fmla="*/ 180 w 83"/>
                <a:gd name="T71" fmla="*/ 176 h 41"/>
                <a:gd name="T72" fmla="*/ 164 w 83"/>
                <a:gd name="T73" fmla="*/ 176 h 41"/>
                <a:gd name="T74" fmla="*/ 154 w 83"/>
                <a:gd name="T75" fmla="*/ 141 h 41"/>
                <a:gd name="T76" fmla="*/ 149 w 83"/>
                <a:gd name="T77" fmla="*/ 137 h 41"/>
                <a:gd name="T78" fmla="*/ 118 w 83"/>
                <a:gd name="T79" fmla="*/ 127 h 41"/>
                <a:gd name="T80" fmla="*/ 113 w 83"/>
                <a:gd name="T81" fmla="*/ 127 h 41"/>
                <a:gd name="T82" fmla="*/ 82 w 83"/>
                <a:gd name="T83" fmla="*/ 117 h 41"/>
                <a:gd name="T84" fmla="*/ 21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4" name="Freeform 58"/>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5" name="Freeform 59"/>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6" name="Freeform 60"/>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7" name="Freeform 61"/>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78" name="Freeform 62"/>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9" name="Freeform 63"/>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0" name="Freeform 64"/>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1" name="Freeform 65"/>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2" name="Freeform 66"/>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83" name="Freeform 67"/>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4" name="Freeform 68"/>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85" name="Freeform 69"/>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6" name="Freeform 70"/>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7" name="Freeform 71"/>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0" name="Freeform 74"/>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1" name="Freeform 75"/>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2" name="Freeform 76"/>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3" name="Freeform 77"/>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4" name="Freeform 78"/>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5" name="Freeform 79"/>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6" name="Freeform 80"/>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grpSp>
      </p:grpSp>
      <p:sp>
        <p:nvSpPr>
          <p:cNvPr id="32775" name="Text Box 81"/>
          <p:cNvSpPr txBox="1">
            <a:spLocks noChangeArrowheads="1"/>
          </p:cNvSpPr>
          <p:nvPr/>
        </p:nvSpPr>
        <p:spPr bwMode="auto">
          <a:xfrm>
            <a:off x="1934634" y="1390651"/>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1990</a:t>
            </a:r>
          </a:p>
        </p:txBody>
      </p:sp>
      <p:sp>
        <p:nvSpPr>
          <p:cNvPr id="32776" name="Text Box 82"/>
          <p:cNvSpPr txBox="1">
            <a:spLocks noChangeArrowheads="1"/>
          </p:cNvSpPr>
          <p:nvPr/>
        </p:nvSpPr>
        <p:spPr bwMode="auto">
          <a:xfrm>
            <a:off x="654756" y="5894388"/>
            <a:ext cx="7239000" cy="304800"/>
          </a:xfrm>
          <a:prstGeom prst="rect">
            <a:avLst/>
          </a:prstGeom>
          <a:noFill/>
          <a:ln w="9525">
            <a:noFill/>
            <a:miter lim="800000"/>
            <a:headEnd/>
            <a:tailEnd/>
          </a:ln>
        </p:spPr>
        <p:txBody>
          <a:bodyPr>
            <a:prstTxWarp prst="textNoShape">
              <a:avLst/>
            </a:prstTxWarp>
            <a:spAutoFit/>
          </a:bodyPr>
          <a:lstStyle/>
          <a:p>
            <a:pPr eaLnBrk="0" hangingPunct="0"/>
            <a:r>
              <a:rPr lang="en-US" sz="1400" b="1" dirty="0">
                <a:solidFill>
                  <a:srgbClr val="000000"/>
                </a:solidFill>
                <a:latin typeface="Arial Narrow" charset="0"/>
              </a:rPr>
              <a:t>No Data          &lt;10%           10%–14%	    15%–19%           20%–24%          25%–29%           ≥30%</a:t>
            </a:r>
            <a:r>
              <a:rPr lang="en-US" sz="1400" dirty="0">
                <a:solidFill>
                  <a:srgbClr val="000000"/>
                </a:solidFill>
                <a:latin typeface="Arial Narrow" charset="0"/>
              </a:rPr>
              <a:t>  </a:t>
            </a:r>
          </a:p>
        </p:txBody>
      </p:sp>
      <p:sp>
        <p:nvSpPr>
          <p:cNvPr id="32777" name="Rectangle 83"/>
          <p:cNvSpPr>
            <a:spLocks noChangeArrowheads="1"/>
          </p:cNvSpPr>
          <p:nvPr/>
        </p:nvSpPr>
        <p:spPr bwMode="auto">
          <a:xfrm>
            <a:off x="489656" y="5956300"/>
            <a:ext cx="207433" cy="2349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78" name="Rectangle 8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79" name="Rectangle 85"/>
          <p:cNvSpPr>
            <a:spLocks noChangeArrowheads="1"/>
          </p:cNvSpPr>
          <p:nvPr/>
        </p:nvSpPr>
        <p:spPr bwMode="auto">
          <a:xfrm>
            <a:off x="2273300" y="5964238"/>
            <a:ext cx="208844" cy="234950"/>
          </a:xfrm>
          <a:prstGeom prst="rect">
            <a:avLst/>
          </a:prstGeom>
          <a:solidFill>
            <a:srgbClr val="6699FF"/>
          </a:solidFill>
          <a:ln w="9525">
            <a:solidFill>
              <a:schemeClr val="tx1"/>
            </a:solidFill>
            <a:miter lim="800000"/>
            <a:headEnd/>
            <a:tailEnd/>
          </a:ln>
        </p:spPr>
        <p:txBody>
          <a:bodyPr wrap="none" anchor="ctr">
            <a:prstTxWarp prst="textNoShape">
              <a:avLst/>
            </a:prstTxWarp>
          </a:bodyPr>
          <a:lstStyle/>
          <a:p>
            <a:pPr algn="ctr" eaLnBrk="0" hangingPunct="0"/>
            <a:endParaRPr lang="en-US">
              <a:solidFill>
                <a:srgbClr val="000000"/>
              </a:solidFill>
            </a:endParaRPr>
          </a:p>
        </p:txBody>
      </p:sp>
      <p:sp>
        <p:nvSpPr>
          <p:cNvPr id="32780" name="Rectangle 86"/>
          <p:cNvSpPr>
            <a:spLocks noChangeArrowheads="1"/>
          </p:cNvSpPr>
          <p:nvPr/>
        </p:nvSpPr>
        <p:spPr bwMode="auto">
          <a:xfrm>
            <a:off x="3245210" y="5945188"/>
            <a:ext cx="210255" cy="234950"/>
          </a:xfrm>
          <a:prstGeom prst="rect">
            <a:avLst/>
          </a:prstGeom>
          <a:solidFill>
            <a:srgbClr val="0000A0"/>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1" name="Rectangle 87"/>
          <p:cNvSpPr>
            <a:spLocks noChangeArrowheads="1"/>
          </p:cNvSpPr>
          <p:nvPr/>
        </p:nvSpPr>
        <p:spPr bwMode="auto">
          <a:xfrm>
            <a:off x="5524026" y="5948363"/>
            <a:ext cx="207434" cy="234950"/>
          </a:xfrm>
          <a:prstGeom prst="rect">
            <a:avLst/>
          </a:prstGeom>
          <a:solidFill>
            <a:srgbClr val="ED4213"/>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2" name="Rectangle 88"/>
          <p:cNvSpPr>
            <a:spLocks noChangeArrowheads="1"/>
          </p:cNvSpPr>
          <p:nvPr/>
        </p:nvSpPr>
        <p:spPr bwMode="auto">
          <a:xfrm>
            <a:off x="4462276" y="5948363"/>
            <a:ext cx="208844" cy="234950"/>
          </a:xfrm>
          <a:prstGeom prst="rect">
            <a:avLst/>
          </a:prstGeom>
          <a:solidFill>
            <a:srgbClr val="FFC66D"/>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3" name="Rectangle 89"/>
          <p:cNvSpPr>
            <a:spLocks noChangeArrowheads="1"/>
          </p:cNvSpPr>
          <p:nvPr/>
        </p:nvSpPr>
        <p:spPr bwMode="auto">
          <a:xfrm>
            <a:off x="295365" y="5892800"/>
            <a:ext cx="7177451" cy="350838"/>
          </a:xfrm>
          <a:prstGeom prst="rect">
            <a:avLst/>
          </a:prstGeom>
          <a:no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4" name="Rectangle 90" descr="20%"/>
          <p:cNvSpPr>
            <a:spLocks noChangeArrowheads="1"/>
          </p:cNvSpPr>
          <p:nvPr/>
        </p:nvSpPr>
        <p:spPr bwMode="auto">
          <a:xfrm>
            <a:off x="6634189" y="59563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grpSp>
        <p:nvGrpSpPr>
          <p:cNvPr id="5" name="Group 169"/>
          <p:cNvGrpSpPr>
            <a:grpSpLocks/>
          </p:cNvGrpSpPr>
          <p:nvPr/>
        </p:nvGrpSpPr>
        <p:grpSpPr bwMode="auto">
          <a:xfrm>
            <a:off x="5322860" y="1835729"/>
            <a:ext cx="3311878" cy="1908175"/>
            <a:chOff x="728" y="1077"/>
            <a:chExt cx="4371" cy="2247"/>
          </a:xfrm>
        </p:grpSpPr>
        <p:sp>
          <p:nvSpPr>
            <p:cNvPr id="32862" name="Freeform 170"/>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3" name="Freeform 17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4" name="Freeform 172"/>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5" name="Freeform 173"/>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6" name="Freeform 174"/>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7" name="Freeform 175"/>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8" name="Freeform 176"/>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9" name="Freeform 177"/>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70" name="Freeform 178"/>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1" name="Freeform 17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2" name="Freeform 18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6" name="Group 181"/>
            <p:cNvGrpSpPr>
              <a:grpSpLocks/>
            </p:cNvGrpSpPr>
            <p:nvPr/>
          </p:nvGrpSpPr>
          <p:grpSpPr bwMode="auto">
            <a:xfrm>
              <a:off x="728" y="2448"/>
              <a:ext cx="1266" cy="876"/>
              <a:chOff x="768" y="2832"/>
              <a:chExt cx="1203" cy="876"/>
            </a:xfrm>
          </p:grpSpPr>
          <p:sp>
            <p:nvSpPr>
              <p:cNvPr id="32923" name="Freeform 182"/>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4" name="Freeform 183"/>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5" name="Freeform 184"/>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6" name="Freeform 185"/>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7" name="Freeform 186"/>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8" name="Freeform 187"/>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9" name="Freeform 188"/>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0" name="Freeform 189"/>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1" name="Freeform 190"/>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2" name="Freeform 191"/>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3" name="Freeform 192"/>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4" name="Freeform 193"/>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5" name="Freeform 194"/>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6" name="Freeform 195"/>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7" name="Freeform 196"/>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sp>
          <p:nvSpPr>
            <p:cNvPr id="32874" name="Freeform 19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5" name="Freeform 198"/>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6" name="Freeform 199"/>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7" name="Freeform 200"/>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8" name="Freeform 201"/>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79" name="Freeform 202"/>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0" name="Freeform 203"/>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81" name="Freeform 204"/>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2" name="Freeform 205"/>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3" name="Freeform 206"/>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4" name="Freeform 207"/>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7" name="Group 208"/>
            <p:cNvGrpSpPr>
              <a:grpSpLocks/>
            </p:cNvGrpSpPr>
            <p:nvPr/>
          </p:nvGrpSpPr>
          <p:grpSpPr bwMode="auto">
            <a:xfrm>
              <a:off x="2552" y="1262"/>
              <a:ext cx="2199" cy="1942"/>
              <a:chOff x="2552" y="1262"/>
              <a:chExt cx="2199" cy="1942"/>
            </a:xfrm>
          </p:grpSpPr>
          <p:sp>
            <p:nvSpPr>
              <p:cNvPr id="32903" name="Freeform 209"/>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4" name="Freeform 2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5" name="Freeform 211"/>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6" name="Freeform 212"/>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7" name="Freeform 213"/>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8" name="Freeform 214"/>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9" name="Freeform 215"/>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0" name="Freeform 216"/>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1" name="Freeform 217"/>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2" name="Freeform 218"/>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3" name="Freeform 219"/>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4" name="Freeform 220"/>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5" name="Freeform 221"/>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6" name="Freeform 222"/>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nvGrpSpPr>
              <p:cNvPr id="8" name="Group 223"/>
              <p:cNvGrpSpPr>
                <a:grpSpLocks/>
              </p:cNvGrpSpPr>
              <p:nvPr/>
            </p:nvGrpSpPr>
            <p:grpSpPr bwMode="auto">
              <a:xfrm>
                <a:off x="3669" y="1384"/>
                <a:ext cx="523" cy="468"/>
                <a:chOff x="3562" y="1636"/>
                <a:chExt cx="497" cy="468"/>
              </a:xfrm>
            </p:grpSpPr>
            <p:sp>
              <p:nvSpPr>
                <p:cNvPr id="32921" name="Freeform 224"/>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22" name="Freeform 225"/>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sp>
            <p:nvSpPr>
              <p:cNvPr id="32918" name="Freeform 226"/>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9" name="Freeform 227"/>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20" name="Freeform 228"/>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sp>
          <p:nvSpPr>
            <p:cNvPr id="32886" name="Freeform 229"/>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7" name="Freeform 230"/>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8" name="Freeform 231"/>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9" name="Freeform 232"/>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90" name="Freeform 233"/>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91" name="Freeform 234"/>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2" name="Freeform 235"/>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93" name="Freeform 236"/>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9" name="Group 237"/>
            <p:cNvGrpSpPr>
              <a:grpSpLocks/>
            </p:cNvGrpSpPr>
            <p:nvPr/>
          </p:nvGrpSpPr>
          <p:grpSpPr bwMode="auto">
            <a:xfrm>
              <a:off x="2038" y="2920"/>
              <a:ext cx="609" cy="371"/>
              <a:chOff x="1991" y="3321"/>
              <a:chExt cx="361" cy="231"/>
            </a:xfrm>
          </p:grpSpPr>
          <p:sp>
            <p:nvSpPr>
              <p:cNvPr id="32895" name="Freeform 238"/>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6" name="Freeform 239"/>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7" name="Freeform 240"/>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8" name="Freeform 241"/>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9" name="Freeform 242"/>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0" name="Freeform 243"/>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1" name="Freeform 244"/>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2" name="Freeform 245"/>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grpSp>
      <p:grpSp>
        <p:nvGrpSpPr>
          <p:cNvPr id="10" name="Group 321"/>
          <p:cNvGrpSpPr>
            <a:grpSpLocks noChangeAspect="1"/>
          </p:cNvGrpSpPr>
          <p:nvPr/>
        </p:nvGrpSpPr>
        <p:grpSpPr bwMode="auto">
          <a:xfrm>
            <a:off x="2714976" y="3722787"/>
            <a:ext cx="3316111" cy="1917700"/>
            <a:chOff x="1155700" y="1709738"/>
            <a:chExt cx="6940550" cy="3567112"/>
          </a:xfrm>
        </p:grpSpPr>
        <p:sp>
          <p:nvSpPr>
            <p:cNvPr id="32787" name="Freeform 2"/>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88" name="Freeform 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89" name="Freeform 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0" name="Freeform 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1" name="Freeform 6"/>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2" name="Freeform 7"/>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3"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4" name="Freeform 9"/>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5" name="Freeform 10"/>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6" name="Freeform 11"/>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7" name="Freeform 12"/>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8" name="Freeform 13"/>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9" name="Freeform 14"/>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0" name="Freeform 15"/>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01" name="Freeform 16"/>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2" name="Freeform 17"/>
            <p:cNvSpPr>
              <a:spLocks/>
            </p:cNvSpPr>
            <p:nvPr/>
          </p:nvSpPr>
          <p:spPr bwMode="auto">
            <a:xfrm>
              <a:off x="4052888" y="3660775"/>
              <a:ext cx="1536700" cy="1425575"/>
            </a:xfrm>
            <a:custGeom>
              <a:avLst/>
              <a:gdLst>
                <a:gd name="T0" fmla="*/ 1390348 w 189"/>
                <a:gd name="T1" fmla="*/ 387385 h 184"/>
                <a:gd name="T2" fmla="*/ 1292779 w 189"/>
                <a:gd name="T3" fmla="*/ 364141 h 184"/>
                <a:gd name="T4" fmla="*/ 1227734 w 189"/>
                <a:gd name="T5" fmla="*/ 379637 h 184"/>
                <a:gd name="T6" fmla="*/ 1178950 w 189"/>
                <a:gd name="T7" fmla="*/ 379637 h 184"/>
                <a:gd name="T8" fmla="*/ 1162688 w 189"/>
                <a:gd name="T9" fmla="*/ 379637 h 184"/>
                <a:gd name="T10" fmla="*/ 1138296 w 189"/>
                <a:gd name="T11" fmla="*/ 364141 h 184"/>
                <a:gd name="T12" fmla="*/ 1113904 w 189"/>
                <a:gd name="T13" fmla="*/ 395132 h 184"/>
                <a:gd name="T14" fmla="*/ 1097643 w 189"/>
                <a:gd name="T15" fmla="*/ 371889 h 184"/>
                <a:gd name="T16" fmla="*/ 1048859 w 189"/>
                <a:gd name="T17" fmla="*/ 364141 h 184"/>
                <a:gd name="T18" fmla="*/ 1016336 w 189"/>
                <a:gd name="T19" fmla="*/ 356394 h 184"/>
                <a:gd name="T20" fmla="*/ 967552 w 189"/>
                <a:gd name="T21" fmla="*/ 340898 h 184"/>
                <a:gd name="T22" fmla="*/ 935029 w 189"/>
                <a:gd name="T23" fmla="*/ 333151 h 184"/>
                <a:gd name="T24" fmla="*/ 886245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8 w 189"/>
                <a:gd name="T47" fmla="*/ 883237 h 184"/>
                <a:gd name="T48" fmla="*/ 487841 w 189"/>
                <a:gd name="T49" fmla="*/ 875489 h 184"/>
                <a:gd name="T50" fmla="*/ 544756 w 189"/>
                <a:gd name="T51" fmla="*/ 890984 h 184"/>
                <a:gd name="T52" fmla="*/ 609802 w 189"/>
                <a:gd name="T53" fmla="*/ 921975 h 184"/>
                <a:gd name="T54" fmla="*/ 626063 w 189"/>
                <a:gd name="T55" fmla="*/ 937470 h 184"/>
                <a:gd name="T56" fmla="*/ 674847 w 189"/>
                <a:gd name="T57" fmla="*/ 999452 h 184"/>
                <a:gd name="T58" fmla="*/ 764285 w 189"/>
                <a:gd name="T59" fmla="*/ 1154406 h 184"/>
                <a:gd name="T60" fmla="*/ 813069 w 189"/>
                <a:gd name="T61" fmla="*/ 1200892 h 184"/>
                <a:gd name="T62" fmla="*/ 829330 w 189"/>
                <a:gd name="T63" fmla="*/ 1278369 h 184"/>
                <a:gd name="T64" fmla="*/ 902506 w 189"/>
                <a:gd name="T65" fmla="*/ 1363593 h 184"/>
                <a:gd name="T66" fmla="*/ 1024467 w 189"/>
                <a:gd name="T67" fmla="*/ 1402332 h 184"/>
                <a:gd name="T68" fmla="*/ 1097643 w 189"/>
                <a:gd name="T69" fmla="*/ 1410080 h 184"/>
                <a:gd name="T70" fmla="*/ 1089512 w 189"/>
                <a:gd name="T71" fmla="*/ 1394584 h 184"/>
                <a:gd name="T72" fmla="*/ 1065120 w 189"/>
                <a:gd name="T73" fmla="*/ 1255126 h 184"/>
                <a:gd name="T74" fmla="*/ 1056990 w 189"/>
                <a:gd name="T75" fmla="*/ 1239630 h 184"/>
                <a:gd name="T76" fmla="*/ 1081382 w 189"/>
                <a:gd name="T77" fmla="*/ 1185397 h 184"/>
                <a:gd name="T78" fmla="*/ 1089512 w 189"/>
                <a:gd name="T79" fmla="*/ 1169901 h 184"/>
                <a:gd name="T80" fmla="*/ 1113904 w 189"/>
                <a:gd name="T81" fmla="*/ 1123415 h 184"/>
                <a:gd name="T82" fmla="*/ 1130166 w 189"/>
                <a:gd name="T83" fmla="*/ 1123415 h 184"/>
                <a:gd name="T84" fmla="*/ 1146427 w 189"/>
                <a:gd name="T85" fmla="*/ 1100172 h 184"/>
                <a:gd name="T86" fmla="*/ 1162688 w 189"/>
                <a:gd name="T87" fmla="*/ 1100172 h 184"/>
                <a:gd name="T88" fmla="*/ 1195211 w 189"/>
                <a:gd name="T89" fmla="*/ 1084677 h 184"/>
                <a:gd name="T90" fmla="*/ 1211473 w 189"/>
                <a:gd name="T91" fmla="*/ 1053686 h 184"/>
                <a:gd name="T92" fmla="*/ 1219603 w 189"/>
                <a:gd name="T93" fmla="*/ 1069181 h 184"/>
                <a:gd name="T94" fmla="*/ 1341564 w 189"/>
                <a:gd name="T95" fmla="*/ 1007200 h 184"/>
                <a:gd name="T96" fmla="*/ 1365956 w 189"/>
                <a:gd name="T97" fmla="*/ 937470 h 184"/>
                <a:gd name="T98" fmla="*/ 1390348 w 189"/>
                <a:gd name="T99" fmla="*/ 929723 h 184"/>
                <a:gd name="T100" fmla="*/ 1471655 w 189"/>
                <a:gd name="T101" fmla="*/ 921975 h 184"/>
                <a:gd name="T102" fmla="*/ 1496047 w 189"/>
                <a:gd name="T103" fmla="*/ 906480 h 184"/>
                <a:gd name="T104" fmla="*/ 1504177 w 189"/>
                <a:gd name="T105" fmla="*/ 883237 h 184"/>
                <a:gd name="T106" fmla="*/ 1512308 w 189"/>
                <a:gd name="T107" fmla="*/ 821255 h 184"/>
                <a:gd name="T108" fmla="*/ 1528569 w 189"/>
                <a:gd name="T109" fmla="*/ 782517 h 184"/>
                <a:gd name="T110" fmla="*/ 1520439 w 189"/>
                <a:gd name="T111" fmla="*/ 705040 h 184"/>
                <a:gd name="T112" fmla="*/ 1504177 w 189"/>
                <a:gd name="T113" fmla="*/ 681797 h 184"/>
                <a:gd name="T114" fmla="*/ 1496047 w 189"/>
                <a:gd name="T115" fmla="*/ 635311 h 184"/>
                <a:gd name="T116" fmla="*/ 1463524 w 189"/>
                <a:gd name="T117" fmla="*/ 410628 h 184"/>
                <a:gd name="T118" fmla="*/ 1414740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3" name="Freeform 18"/>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4" name="Freeform 19"/>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5" name="Freeform 20"/>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6" name="Freeform 21"/>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7" name="Freeform 22"/>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8" name="Freeform 23"/>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9" name="Freeform 24"/>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10" name="Freeform 25"/>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1" name="Freeform 26" descr="75%"/>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prstTxWarp prst="textNoShape">
                <a:avLst/>
              </a:prstTxWarp>
            </a:bodyPr>
            <a:lstStyle/>
            <a:p>
              <a:endParaRPr lang="en-US"/>
            </a:p>
          </p:txBody>
        </p:sp>
        <p:sp>
          <p:nvSpPr>
            <p:cNvPr id="32812" name="Freeform 27" descr="20%"/>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3" name="Freeform 28" descr="20%"/>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4" name="Freeform 29"/>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5" name="Freeform 30"/>
            <p:cNvSpPr>
              <a:spLocks/>
            </p:cNvSpPr>
            <p:nvPr/>
          </p:nvSpPr>
          <p:spPr bwMode="auto">
            <a:xfrm>
              <a:off x="6664325" y="3127375"/>
              <a:ext cx="830263" cy="455613"/>
            </a:xfrm>
            <a:custGeom>
              <a:avLst/>
              <a:gdLst>
                <a:gd name="T0" fmla="*/ 252335 w 102"/>
                <a:gd name="T1" fmla="*/ 424724 h 59"/>
                <a:gd name="T2" fmla="*/ 211636 w 102"/>
                <a:gd name="T3" fmla="*/ 432446 h 59"/>
                <a:gd name="T4" fmla="*/ 179076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1 w 102"/>
                <a:gd name="T31" fmla="*/ 146723 h 59"/>
                <a:gd name="T32" fmla="*/ 447691 w 102"/>
                <a:gd name="T33" fmla="*/ 92667 h 59"/>
                <a:gd name="T34" fmla="*/ 480250 w 102"/>
                <a:gd name="T35" fmla="*/ 77223 h 59"/>
                <a:gd name="T36" fmla="*/ 496530 w 102"/>
                <a:gd name="T37" fmla="*/ 38611 h 59"/>
                <a:gd name="T38" fmla="*/ 496530 w 102"/>
                <a:gd name="T39" fmla="*/ 7722 h 59"/>
                <a:gd name="T40" fmla="*/ 553509 w 102"/>
                <a:gd name="T41" fmla="*/ 30889 h 59"/>
                <a:gd name="T42" fmla="*/ 569788 w 102"/>
                <a:gd name="T43" fmla="*/ 7722 h 59"/>
                <a:gd name="T44" fmla="*/ 594208 w 102"/>
                <a:gd name="T45" fmla="*/ 15445 h 59"/>
                <a:gd name="T46" fmla="*/ 618627 w 102"/>
                <a:gd name="T47" fmla="*/ 30889 h 59"/>
                <a:gd name="T48" fmla="*/ 651187 w 102"/>
                <a:gd name="T49" fmla="*/ 61778 h 59"/>
                <a:gd name="T50" fmla="*/ 626767 w 102"/>
                <a:gd name="T51" fmla="*/ 108112 h 59"/>
                <a:gd name="T52" fmla="*/ 659327 w 102"/>
                <a:gd name="T53" fmla="*/ 115834 h 59"/>
                <a:gd name="T54" fmla="*/ 683746 w 102"/>
                <a:gd name="T55" fmla="*/ 131278 h 59"/>
                <a:gd name="T56" fmla="*/ 708166 w 102"/>
                <a:gd name="T57" fmla="*/ 139001 h 59"/>
                <a:gd name="T58" fmla="*/ 757005 w 102"/>
                <a:gd name="T59" fmla="*/ 154445 h 59"/>
                <a:gd name="T60" fmla="*/ 757005 w 102"/>
                <a:gd name="T61" fmla="*/ 177612 h 59"/>
                <a:gd name="T62" fmla="*/ 748865 w 102"/>
                <a:gd name="T63" fmla="*/ 200779 h 59"/>
                <a:gd name="T64" fmla="*/ 773284 w 102"/>
                <a:gd name="T65" fmla="*/ 223945 h 59"/>
                <a:gd name="T66" fmla="*/ 757005 w 102"/>
                <a:gd name="T67" fmla="*/ 231668 h 59"/>
                <a:gd name="T68" fmla="*/ 765144 w 102"/>
                <a:gd name="T69" fmla="*/ 239390 h 59"/>
                <a:gd name="T70" fmla="*/ 748865 w 102"/>
                <a:gd name="T71" fmla="*/ 247112 h 59"/>
                <a:gd name="T72" fmla="*/ 765144 w 102"/>
                <a:gd name="T73" fmla="*/ 254834 h 59"/>
                <a:gd name="T74" fmla="*/ 765144 w 102"/>
                <a:gd name="T75" fmla="*/ 278001 h 59"/>
                <a:gd name="T76" fmla="*/ 748865 w 102"/>
                <a:gd name="T77" fmla="*/ 278001 h 59"/>
                <a:gd name="T78" fmla="*/ 781424 w 102"/>
                <a:gd name="T79" fmla="*/ 285723 h 59"/>
                <a:gd name="T80" fmla="*/ 813983 w 102"/>
                <a:gd name="T81" fmla="*/ 278001 h 59"/>
                <a:gd name="T82" fmla="*/ 822123 w 102"/>
                <a:gd name="T83" fmla="*/ 324335 h 59"/>
                <a:gd name="T84" fmla="*/ 822123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16" name="Freeform 31"/>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7" name="Freeform 32"/>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prstTxWarp prst="textNoShape">
                <a:avLst/>
              </a:prstTxWarp>
            </a:bodyPr>
            <a:lstStyle/>
            <a:p>
              <a:endParaRPr lang="en-US"/>
            </a:p>
          </p:txBody>
        </p:sp>
        <p:sp>
          <p:nvSpPr>
            <p:cNvPr id="32818" name="Freeform 33" descr="20%"/>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9" name="Freeform 34" descr="2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0" name="Freeform 35" descr="20%"/>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1" name="Freeform 36" descr="20%"/>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2" name="Freeform 37"/>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3" name="Freeform 38" descr="20%"/>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grpSp>
          <p:nvGrpSpPr>
            <p:cNvPr id="11" name="Group 283"/>
            <p:cNvGrpSpPr>
              <a:grpSpLocks/>
            </p:cNvGrpSpPr>
            <p:nvPr/>
          </p:nvGrpSpPr>
          <p:grpSpPr bwMode="auto">
            <a:xfrm>
              <a:off x="1155696" y="3886215"/>
              <a:ext cx="2009775" cy="1390654"/>
              <a:chOff x="768" y="2832"/>
              <a:chExt cx="1203" cy="876"/>
            </a:xfrm>
          </p:grpSpPr>
          <p:sp>
            <p:nvSpPr>
              <p:cNvPr id="32847" name="Freeform 40"/>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8" name="Freeform 41"/>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9" name="Freeform 42"/>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0" name="Freeform 43"/>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1" name="Freeform 44"/>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2" name="Freeform 45"/>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3" name="Freeform 46"/>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4" name="Freeform 47"/>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5" name="Freeform 48"/>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6" name="Freeform 49"/>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7" name="Freeform 50"/>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8" name="Freeform 51"/>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9" name="Freeform 52"/>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60" name="Freeform 53"/>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61" name="Freeform 54"/>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grpSp>
        <p:grpSp>
          <p:nvGrpSpPr>
            <p:cNvPr id="12" name="Group 55"/>
            <p:cNvGrpSpPr>
              <a:grpSpLocks/>
            </p:cNvGrpSpPr>
            <p:nvPr/>
          </p:nvGrpSpPr>
          <p:grpSpPr bwMode="auto">
            <a:xfrm>
              <a:off x="5824531" y="2197100"/>
              <a:ext cx="830261" cy="742950"/>
              <a:chOff x="3562" y="1636"/>
              <a:chExt cx="497" cy="468"/>
            </a:xfrm>
          </p:grpSpPr>
          <p:sp>
            <p:nvSpPr>
              <p:cNvPr id="32845" name="Freeform 56"/>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46" name="Freeform 57"/>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grpSp>
        <p:sp>
          <p:nvSpPr>
            <p:cNvPr id="32826" name="Freeform 58"/>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7" name="Freeform 59" descr="75%"/>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8" name="Freeform 60"/>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9" name="Freeform 61"/>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30" name="Freeform 62"/>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31"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2"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3"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4"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5"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grpSp>
          <p:nvGrpSpPr>
            <p:cNvPr id="13" name="Group 68"/>
            <p:cNvGrpSpPr>
              <a:grpSpLocks/>
            </p:cNvGrpSpPr>
            <p:nvPr/>
          </p:nvGrpSpPr>
          <p:grpSpPr bwMode="auto">
            <a:xfrm>
              <a:off x="3159142" y="4589463"/>
              <a:ext cx="1044578" cy="635000"/>
              <a:chOff x="1991" y="3321"/>
              <a:chExt cx="361" cy="231"/>
            </a:xfrm>
          </p:grpSpPr>
          <p:sp>
            <p:nvSpPr>
              <p:cNvPr id="32837"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8"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9"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0"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1"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2"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3"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4"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07" y="452852"/>
            <a:ext cx="879365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smtClean="0">
                <a:solidFill>
                  <a:srgbClr val="FFFFFF"/>
                </a:solidFill>
              </a:rPr>
              <a:t>Childhood obesity is doubling every couple of decades . . . </a:t>
            </a:r>
            <a:endParaRPr lang="en-US" sz="2800" dirty="0">
              <a:solidFill>
                <a:srgbClr val="FFFFFF"/>
              </a:solidFill>
            </a:endParaRPr>
          </a:p>
        </p:txBody>
      </p:sp>
      <p:pic>
        <p:nvPicPr>
          <p:cNvPr id="3" name="Picture 2"/>
          <p:cNvPicPr>
            <a:picLocks noChangeAspect="1"/>
          </p:cNvPicPr>
          <p:nvPr/>
        </p:nvPicPr>
        <p:blipFill>
          <a:blip r:embed="rId2"/>
          <a:stretch>
            <a:fillRect/>
          </a:stretch>
        </p:blipFill>
        <p:spPr>
          <a:xfrm>
            <a:off x="1638447" y="1466154"/>
            <a:ext cx="5816600" cy="4165600"/>
          </a:xfrm>
          <a:prstGeom prst="rect">
            <a:avLst/>
          </a:prstGeom>
          <a:ln w="25400">
            <a:solidFill>
              <a:schemeClr val="accent2">
                <a:lumMod val="5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801" y="849586"/>
            <a:ext cx="8049493"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smtClean="0">
                <a:solidFill>
                  <a:schemeClr val="accent2">
                    <a:lumMod val="50000"/>
                  </a:schemeClr>
                </a:solidFill>
              </a:rPr>
              <a:t>Americans spend $150 BILLION at </a:t>
            </a:r>
          </a:p>
          <a:p>
            <a:pPr algn="ctr"/>
            <a:r>
              <a:rPr lang="en-US" sz="4000" dirty="0" smtClean="0">
                <a:solidFill>
                  <a:schemeClr val="accent2">
                    <a:lumMod val="50000"/>
                  </a:schemeClr>
                </a:solidFill>
              </a:rPr>
              <a:t>fast food restaurants each year.</a:t>
            </a:r>
            <a:endParaRPr lang="en-US" sz="40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2924649" y="2416138"/>
            <a:ext cx="3381524" cy="4011187"/>
          </a:xfrm>
          <a:prstGeom prst="rect">
            <a:avLst/>
          </a:prstGeom>
          <a:ln w="38100" cap="flat" cmpd="sng" algn="ctr">
            <a:solidFill>
              <a:schemeClr val="accent2">
                <a:lumMod val="50000"/>
              </a:schemeClr>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862" y="181436"/>
            <a:ext cx="8234388"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400" dirty="0" smtClean="0">
                <a:solidFill>
                  <a:srgbClr val="632523"/>
                </a:solidFill>
              </a:rPr>
              <a:t>Effects of Childhood Obesity</a:t>
            </a:r>
            <a:endParaRPr lang="en-US" sz="4400" dirty="0">
              <a:solidFill>
                <a:srgbClr val="632523"/>
              </a:solidFill>
            </a:endParaRPr>
          </a:p>
        </p:txBody>
      </p:sp>
      <p:sp>
        <p:nvSpPr>
          <p:cNvPr id="3" name="TextBox 2"/>
          <p:cNvSpPr txBox="1"/>
          <p:nvPr/>
        </p:nvSpPr>
        <p:spPr>
          <a:xfrm>
            <a:off x="5120035" y="1965548"/>
            <a:ext cx="3426796" cy="3816430"/>
          </a:xfrm>
          <a:prstGeom prst="rect">
            <a:avLst/>
          </a:prstGeom>
          <a:noFill/>
        </p:spPr>
        <p:txBody>
          <a:bodyPr wrap="square" rtlCol="0">
            <a:spAutoFit/>
          </a:bodyPr>
          <a:lstStyle/>
          <a:p>
            <a:pPr>
              <a:buFont typeface="Arial"/>
              <a:buChar char="•"/>
            </a:pPr>
            <a:r>
              <a:rPr lang="en-US" sz="2800" dirty="0" smtClean="0">
                <a:solidFill>
                  <a:schemeClr val="accent1">
                    <a:lumMod val="50000"/>
                  </a:schemeClr>
                </a:solidFill>
              </a:rPr>
              <a:t> Type-2 Diabetes</a:t>
            </a:r>
          </a:p>
          <a:p>
            <a:pPr>
              <a:buFont typeface="Arial"/>
              <a:buChar char="•"/>
            </a:pPr>
            <a:r>
              <a:rPr lang="en-US" sz="2800" dirty="0" smtClean="0">
                <a:solidFill>
                  <a:schemeClr val="accent1">
                    <a:lumMod val="50000"/>
                  </a:schemeClr>
                </a:solidFill>
              </a:rPr>
              <a:t> Metabolic Syndrome</a:t>
            </a:r>
          </a:p>
          <a:p>
            <a:pPr>
              <a:buFont typeface="Arial"/>
              <a:buChar char="•"/>
            </a:pPr>
            <a:r>
              <a:rPr lang="en-US" sz="2800" dirty="0" smtClean="0">
                <a:solidFill>
                  <a:schemeClr val="accent1">
                    <a:lumMod val="50000"/>
                  </a:schemeClr>
                </a:solidFill>
              </a:rPr>
              <a:t> High Blood Pressure</a:t>
            </a:r>
          </a:p>
          <a:p>
            <a:pPr>
              <a:buFont typeface="Arial"/>
              <a:buChar char="•"/>
            </a:pPr>
            <a:r>
              <a:rPr lang="en-US" sz="2800" dirty="0" smtClean="0">
                <a:solidFill>
                  <a:schemeClr val="accent1">
                    <a:lumMod val="50000"/>
                  </a:schemeClr>
                </a:solidFill>
              </a:rPr>
              <a:t> High Cholesterol</a:t>
            </a:r>
          </a:p>
          <a:p>
            <a:pPr>
              <a:buFont typeface="Arial"/>
              <a:buChar char="•"/>
            </a:pPr>
            <a:r>
              <a:rPr lang="en-US" sz="2800" dirty="0" smtClean="0">
                <a:solidFill>
                  <a:schemeClr val="accent1">
                    <a:lumMod val="50000"/>
                  </a:schemeClr>
                </a:solidFill>
              </a:rPr>
              <a:t> Asthma</a:t>
            </a:r>
          </a:p>
          <a:p>
            <a:pPr>
              <a:buFont typeface="Arial"/>
              <a:buChar char="•"/>
            </a:pPr>
            <a:r>
              <a:rPr lang="en-US" sz="2800" dirty="0" smtClean="0">
                <a:solidFill>
                  <a:schemeClr val="accent1">
                    <a:lumMod val="50000"/>
                  </a:schemeClr>
                </a:solidFill>
              </a:rPr>
              <a:t> Early Puberty</a:t>
            </a:r>
          </a:p>
          <a:p>
            <a:pPr>
              <a:buFont typeface="Arial"/>
              <a:buChar char="•"/>
            </a:pPr>
            <a:r>
              <a:rPr lang="en-US" sz="2800" dirty="0" smtClean="0">
                <a:solidFill>
                  <a:schemeClr val="accent1">
                    <a:lumMod val="50000"/>
                  </a:schemeClr>
                </a:solidFill>
              </a:rPr>
              <a:t> Sleep Disorders</a:t>
            </a:r>
          </a:p>
          <a:p>
            <a:pPr>
              <a:buFont typeface="Arial"/>
              <a:buChar char="•"/>
            </a:pPr>
            <a:r>
              <a:rPr lang="en-US" sz="2800" dirty="0" smtClean="0">
                <a:solidFill>
                  <a:schemeClr val="accent1">
                    <a:lumMod val="50000"/>
                  </a:schemeClr>
                </a:solidFill>
              </a:rPr>
              <a:t>Low self-esteem</a:t>
            </a:r>
          </a:p>
          <a:p>
            <a:endParaRPr lang="en-US" dirty="0"/>
          </a:p>
        </p:txBody>
      </p:sp>
      <p:pic>
        <p:nvPicPr>
          <p:cNvPr id="4" name="Picture 3"/>
          <p:cNvPicPr>
            <a:picLocks noChangeAspect="1"/>
          </p:cNvPicPr>
          <p:nvPr/>
        </p:nvPicPr>
        <p:blipFill>
          <a:blip r:embed="rId2"/>
          <a:stretch>
            <a:fillRect/>
          </a:stretch>
        </p:blipFill>
        <p:spPr>
          <a:xfrm>
            <a:off x="1027146" y="3975855"/>
            <a:ext cx="3316821" cy="2466354"/>
          </a:xfrm>
          <a:prstGeom prst="rect">
            <a:avLst/>
          </a:prstGeom>
          <a:ln w="31750" cmpd="sng">
            <a:solidFill>
              <a:srgbClr val="632523"/>
            </a:solidFill>
          </a:ln>
        </p:spPr>
      </p:pic>
      <p:pic>
        <p:nvPicPr>
          <p:cNvPr id="5" name="Picture 4"/>
          <p:cNvPicPr>
            <a:picLocks noChangeAspect="1"/>
          </p:cNvPicPr>
          <p:nvPr/>
        </p:nvPicPr>
        <p:blipFill>
          <a:blip r:embed="rId3"/>
          <a:stretch>
            <a:fillRect/>
          </a:stretch>
        </p:blipFill>
        <p:spPr>
          <a:xfrm>
            <a:off x="1027145" y="1460131"/>
            <a:ext cx="3316821" cy="2515724"/>
          </a:xfrm>
          <a:prstGeom prst="rect">
            <a:avLst/>
          </a:prstGeom>
          <a:ln w="31750" cap="flat" cmpd="sng" algn="ctr">
            <a:solidFill>
              <a:srgbClr val="63252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004" y="402728"/>
            <a:ext cx="7868138" cy="3508653"/>
          </a:xfrm>
          <a:prstGeom prst="rect">
            <a:avLst/>
          </a:prstGeom>
        </p:spPr>
        <p:txBody>
          <a:bodyPr wrap="square">
            <a:spAutoFit/>
          </a:bodyPr>
          <a:lstStyle/>
          <a:p>
            <a:endParaRPr lang="en-US" dirty="0" smtClean="0"/>
          </a:p>
          <a:p>
            <a:endParaRPr lang="en-US" dirty="0" smtClean="0"/>
          </a:p>
          <a:p>
            <a:r>
              <a:rPr lang="en-US" sz="2400" dirty="0" smtClean="0"/>
              <a:t>“In essence, the fat taste is just a habit, created by conditioning. All too often, high-fat foods or sweets are held out as rewards to children for ‘good behavior’.”</a:t>
            </a:r>
          </a:p>
          <a:p>
            <a:endParaRPr lang="en-US" sz="2400" dirty="0" smtClean="0"/>
          </a:p>
          <a:p>
            <a:r>
              <a:rPr lang="en-US" sz="2400" dirty="0" smtClean="0"/>
              <a:t>Dr. Leann Birch at the University of Illinois Child Development Laboratory has found that in Western countries, young children are conditioned or taught to like animal-based foods.</a:t>
            </a:r>
          </a:p>
          <a:p>
            <a:endParaRPr lang="en-US" dirty="0" smtClean="0"/>
          </a:p>
        </p:txBody>
      </p:sp>
      <p:pic>
        <p:nvPicPr>
          <p:cNvPr id="4" name="Picture 3"/>
          <p:cNvPicPr>
            <a:picLocks noChangeAspect="1"/>
          </p:cNvPicPr>
          <p:nvPr/>
        </p:nvPicPr>
        <p:blipFill>
          <a:blip r:embed="rId2"/>
          <a:stretch>
            <a:fillRect/>
          </a:stretch>
        </p:blipFill>
        <p:spPr>
          <a:xfrm>
            <a:off x="2307782" y="3788650"/>
            <a:ext cx="4305792" cy="2860492"/>
          </a:xfrm>
          <a:prstGeom prst="rect">
            <a:avLst/>
          </a:prstGeom>
          <a:ln w="38100">
            <a:solidFill>
              <a:srgbClr val="FFFF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4584" y="402727"/>
            <a:ext cx="4011512" cy="4893648"/>
          </a:xfrm>
          <a:prstGeom prst="rect">
            <a:avLst/>
          </a:prstGeom>
        </p:spPr>
        <p:txBody>
          <a:bodyPr wrap="square">
            <a:spAutoFit/>
          </a:bodyPr>
          <a:lstStyle/>
          <a:p>
            <a:r>
              <a:rPr lang="en-US" sz="2800" dirty="0" smtClean="0"/>
              <a:t>“For example, how many times have you heard parents say, ‘You can have your ice cream if you eat your spinach?’ They quickly assume that if ice cream is the reward, then spinach must be the punishment. </a:t>
            </a:r>
          </a:p>
          <a:p>
            <a:endParaRPr lang="en-US" sz="2800" dirty="0" smtClean="0"/>
          </a:p>
          <a:p>
            <a:r>
              <a:rPr lang="en-US" sz="1600" dirty="0" smtClean="0"/>
              <a:t>The late Charles Attwood, MD, </a:t>
            </a:r>
            <a:r>
              <a:rPr lang="en-US" sz="1600" i="1" u="sng" dirty="0" smtClean="0"/>
              <a:t>Low-Fat Prescription for Kids</a:t>
            </a:r>
          </a:p>
        </p:txBody>
      </p:sp>
      <p:pic>
        <p:nvPicPr>
          <p:cNvPr id="4" name="Picture 3"/>
          <p:cNvPicPr>
            <a:picLocks noChangeAspect="1"/>
          </p:cNvPicPr>
          <p:nvPr/>
        </p:nvPicPr>
        <p:blipFill>
          <a:blip r:embed="rId2"/>
          <a:stretch>
            <a:fillRect/>
          </a:stretch>
        </p:blipFill>
        <p:spPr>
          <a:xfrm>
            <a:off x="557585" y="665223"/>
            <a:ext cx="3721100" cy="3771900"/>
          </a:xfrm>
          <a:prstGeom prst="rect">
            <a:avLst/>
          </a:prstGeom>
          <a:ln w="38100">
            <a:solidFill>
              <a:schemeClr val="accent5">
                <a:lumMod val="5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latin typeface="Arial" panose="020B0604020202020204" pitchFamily="34" charset="0"/>
                <a:cs typeface="Arial" panose="020B0604020202020204" pitchFamily="34" charset="0"/>
              </a:rPr>
              <a:t>Cardiovascular  Disease</a:t>
            </a:r>
          </a:p>
        </p:txBody>
      </p:sp>
      <p:sp>
        <p:nvSpPr>
          <p:cNvPr id="14339" name="Content Placeholder 2"/>
          <p:cNvSpPr>
            <a:spLocks noGrp="1"/>
          </p:cNvSpPr>
          <p:nvPr>
            <p:ph sz="half" idx="1"/>
          </p:nvPr>
        </p:nvSpPr>
        <p:spPr>
          <a:xfrm>
            <a:off x="457200" y="1600200"/>
            <a:ext cx="4038600" cy="1574800"/>
          </a:xfrm>
        </p:spPr>
        <p:txBody>
          <a:bodyPr>
            <a:normAutofit lnSpcReduction="10000"/>
          </a:bodyPr>
          <a:lstStyle/>
          <a:p>
            <a:pPr eaLnBrk="1" hangingPunct="1">
              <a:buFont typeface="Arial" panose="020B0604020202020204" pitchFamily="34" charset="0"/>
              <a:buNone/>
            </a:pPr>
            <a:r>
              <a:rPr lang="en-US" altLang="en-US" smtClean="0">
                <a:latin typeface="Arial" panose="020B0604020202020204" pitchFamily="34" charset="0"/>
                <a:cs typeface="Arial" panose="020B0604020202020204" pitchFamily="34" charset="0"/>
              </a:rPr>
              <a:t>37% of Americans have cardiovascular disease (81.1 million) </a:t>
            </a:r>
          </a:p>
        </p:txBody>
      </p:sp>
      <p:sp>
        <p:nvSpPr>
          <p:cNvPr id="14340" name="Content Placeholder 3"/>
          <p:cNvSpPr>
            <a:spLocks noGrp="1"/>
          </p:cNvSpPr>
          <p:nvPr>
            <p:ph sz="half" idx="2"/>
          </p:nvPr>
        </p:nvSpPr>
        <p:spPr/>
        <p:txBody>
          <a:bodyPr>
            <a:normAutofit lnSpcReduction="10000"/>
          </a:bodyPr>
          <a:lstStyle/>
          <a:p>
            <a:pPr eaLnBrk="1" hangingPunct="1">
              <a:buFont typeface="Arial" charset="0"/>
              <a:buNone/>
              <a:defRPr/>
            </a:pPr>
            <a:r>
              <a:rPr lang="en-US" dirty="0">
                <a:latin typeface="Arial" charset="0"/>
                <a:ea typeface="ＭＳ Ｐゴシック" charset="0"/>
                <a:cs typeface="Arial" charset="0"/>
              </a:rPr>
              <a:t>Major risk factors:</a:t>
            </a:r>
          </a:p>
          <a:p>
            <a:pPr lvl="1" eaLnBrk="1" hangingPunct="1">
              <a:buFont typeface="Arial" charset="0"/>
              <a:buChar char="–"/>
              <a:defRPr/>
            </a:pPr>
            <a:r>
              <a:rPr lang="en-US" dirty="0">
                <a:latin typeface="Arial" charset="0"/>
                <a:ea typeface="ＭＳ Ｐゴシック" charset="0"/>
                <a:cs typeface="Arial" charset="0"/>
              </a:rPr>
              <a:t>High blood cholesterol</a:t>
            </a:r>
          </a:p>
          <a:p>
            <a:pPr lvl="1" eaLnBrk="1" hangingPunct="1">
              <a:buFont typeface="Arial" charset="0"/>
              <a:buChar char="–"/>
              <a:defRPr/>
            </a:pPr>
            <a:r>
              <a:rPr lang="en-US" dirty="0">
                <a:latin typeface="Arial" charset="0"/>
                <a:ea typeface="ＭＳ Ｐゴシック" charset="0"/>
                <a:cs typeface="Arial" charset="0"/>
              </a:rPr>
              <a:t>Type II diabetes</a:t>
            </a:r>
          </a:p>
          <a:p>
            <a:pPr lvl="1" eaLnBrk="1" hangingPunct="1">
              <a:buFont typeface="Arial" charset="0"/>
              <a:buChar char="–"/>
              <a:defRPr/>
            </a:pPr>
            <a:r>
              <a:rPr lang="en-US" dirty="0">
                <a:latin typeface="Arial" charset="0"/>
                <a:ea typeface="ＭＳ Ｐゴシック" charset="0"/>
                <a:cs typeface="Arial" charset="0"/>
              </a:rPr>
              <a:t>High blood pressure</a:t>
            </a:r>
          </a:p>
          <a:p>
            <a:pPr lvl="1" eaLnBrk="1" hangingPunct="1">
              <a:buFont typeface="Arial" charset="0"/>
              <a:buChar char="–"/>
              <a:defRPr/>
            </a:pPr>
            <a:r>
              <a:rPr lang="en-US" dirty="0">
                <a:latin typeface="Arial" charset="0"/>
                <a:ea typeface="ＭＳ Ｐゴシック" charset="0"/>
                <a:cs typeface="Arial" charset="0"/>
              </a:rPr>
              <a:t>Overweight and obesity</a:t>
            </a:r>
          </a:p>
          <a:p>
            <a:pPr lvl="1" eaLnBrk="1" hangingPunct="1">
              <a:buFont typeface="Arial" charset="0"/>
              <a:buChar char="–"/>
              <a:defRPr/>
            </a:pPr>
            <a:r>
              <a:rPr lang="en-US" dirty="0">
                <a:latin typeface="Arial" charset="0"/>
                <a:ea typeface="ＭＳ Ｐゴシック" charset="0"/>
                <a:cs typeface="Arial" charset="0"/>
              </a:rPr>
              <a:t>Physical inactivity</a:t>
            </a:r>
          </a:p>
          <a:p>
            <a:pPr lvl="1" eaLnBrk="1" hangingPunct="1">
              <a:buFont typeface="Arial" charset="0"/>
              <a:buChar char="–"/>
              <a:defRPr/>
            </a:pPr>
            <a:r>
              <a:rPr lang="en-US" dirty="0">
                <a:latin typeface="Arial" charset="0"/>
                <a:ea typeface="ＭＳ Ｐゴシック" charset="0"/>
                <a:cs typeface="Arial" charset="0"/>
              </a:rPr>
              <a:t>Tobacco </a:t>
            </a:r>
            <a:r>
              <a:rPr lang="en-US" dirty="0" smtClean="0">
                <a:latin typeface="Arial" charset="0"/>
                <a:ea typeface="ＭＳ Ｐゴシック" charset="0"/>
                <a:cs typeface="Arial" charset="0"/>
              </a:rPr>
              <a:t>use</a:t>
            </a:r>
          </a:p>
          <a:p>
            <a:pPr lvl="1" eaLnBrk="1" hangingPunct="1">
              <a:buFont typeface="Arial" charset="0"/>
              <a:buChar char="–"/>
              <a:defRPr/>
            </a:pPr>
            <a:endParaRPr lang="en-US" dirty="0">
              <a:latin typeface="Arial" charset="0"/>
              <a:ea typeface="ＭＳ Ｐゴシック" charset="0"/>
              <a:cs typeface="Arial" charset="0"/>
            </a:endParaRPr>
          </a:p>
          <a:p>
            <a:pPr marL="0" indent="0" eaLnBrk="1" hangingPunct="1">
              <a:buFont typeface="Arial" charset="0"/>
              <a:buNone/>
              <a:defRPr/>
            </a:pPr>
            <a:r>
              <a:rPr lang="en-US" dirty="0" smtClean="0">
                <a:latin typeface="Arial" charset="0"/>
                <a:ea typeface="ＭＳ Ｐゴシック" charset="0"/>
                <a:cs typeface="Arial" charset="0"/>
              </a:rPr>
              <a:t>Also heredity and sex (being male)</a:t>
            </a:r>
            <a:endParaRPr lang="en-US" dirty="0">
              <a:latin typeface="Arial" charset="0"/>
              <a:ea typeface="ＭＳ Ｐゴシック" charset="0"/>
              <a:cs typeface="Arial" charset="0"/>
            </a:endParaRPr>
          </a:p>
        </p:txBody>
      </p:sp>
      <p:pic>
        <p:nvPicPr>
          <p:cNvPr id="2" name="Picture 1"/>
          <p:cNvPicPr>
            <a:picLocks noChangeAspect="1"/>
          </p:cNvPicPr>
          <p:nvPr/>
        </p:nvPicPr>
        <p:blipFill>
          <a:blip r:embed="rId2"/>
          <a:stretch>
            <a:fillRect/>
          </a:stretch>
        </p:blipFill>
        <p:spPr>
          <a:xfrm>
            <a:off x="698500" y="3553399"/>
            <a:ext cx="3575946" cy="2667587"/>
          </a:xfrm>
          <a:prstGeom prst="rect">
            <a:avLst/>
          </a:prstGeom>
          <a:effectLst>
            <a:glow rad="101600">
              <a:srgbClr val="FF0000">
                <a:alpha val="75000"/>
              </a:srgbClr>
            </a:glow>
          </a:effectLst>
        </p:spPr>
      </p:pic>
    </p:spTree>
    <p:extLst>
      <p:ext uri="{BB962C8B-B14F-4D97-AF65-F5344CB8AC3E}">
        <p14:creationId xmlns:p14="http://schemas.microsoft.com/office/powerpoint/2010/main" val="68676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TotalTime>
  <Words>275</Words>
  <Application>Microsoft Office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Arial</vt:lpstr>
      <vt:lpstr>Arial Narrow</vt:lpstr>
      <vt:lpstr>Calibri</vt:lpstr>
      <vt:lpstr>Symbol</vt:lpstr>
      <vt:lpstr>Verdana</vt:lpstr>
      <vt:lpstr>Office Theme</vt:lpstr>
      <vt:lpstr>Obesity in Childhood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Cardiovascular  Disease</vt:lpstr>
      <vt:lpstr>High Blood Pressure</vt:lpstr>
      <vt:lpstr>Diabetes</vt:lpstr>
      <vt:lpstr>Cancer</vt:lpstr>
      <vt:lpstr>Osteoporosis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in Childhood</dc:title>
  <dc:creator>Donna Breitenstein</dc:creator>
  <cp:lastModifiedBy>Gerspach, Neil A.</cp:lastModifiedBy>
  <cp:revision>3</cp:revision>
  <dcterms:created xsi:type="dcterms:W3CDTF">2012-02-03T16:16:58Z</dcterms:created>
  <dcterms:modified xsi:type="dcterms:W3CDTF">2016-03-02T14:02:21Z</dcterms:modified>
</cp:coreProperties>
</file>